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9" r:id="rId3"/>
    <p:sldId id="267" r:id="rId4"/>
    <p:sldId id="268" r:id="rId5"/>
    <p:sldId id="269" r:id="rId6"/>
    <p:sldId id="270" r:id="rId7"/>
    <p:sldId id="271" r:id="rId8"/>
    <p:sldId id="273" r:id="rId9"/>
    <p:sldId id="272" r:id="rId10"/>
    <p:sldId id="262" r:id="rId11"/>
  </p:sldIdLst>
  <p:sldSz cx="18288000" cy="10287000"/>
  <p:notesSz cx="6858000" cy="9144000"/>
  <p:embeddedFontLst>
    <p:embeddedFont>
      <p:font typeface="Candara" panose="020E0502030303020204" pitchFamily="34" charset="0"/>
      <p:regular r:id="rId13"/>
      <p:bold r:id="rId14"/>
      <p:italic r:id="rId15"/>
      <p:boldItalic r:id="rId16"/>
    </p:embeddedFont>
    <p:embeddedFont>
      <p:font typeface="Inter" panose="020B0604020202020204" charset="0"/>
      <p:bold r:id="rId17"/>
      <p:boldItalic r:id="rId18"/>
    </p:embeddedFont>
    <p:embeddedFont>
      <p:font typeface="BioRhyme Expanded ExtraBold" panose="00000905000000000000" charset="0"/>
      <p:bold r:id="rId19"/>
    </p:embeddedFont>
    <p:embeddedFont>
      <p:font typeface="Open Sans" panose="020B0604020202020204" charset="0"/>
      <p:bold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L4RcR4x6DdIWhQxJi671/gZyl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478150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81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55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20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67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07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08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87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93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3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25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1792288" y="612775"/>
            <a:ext cx="5486400" cy="4114800"/>
          </a:xfrm>
          <a:prstGeom prst="rect">
            <a:avLst/>
          </a:prstGeom>
          <a:noFill/>
          <a:ln>
            <a:noFill/>
          </a:ln>
        </p:spPr>
      </p:sp>
      <p:sp>
        <p:nvSpPr>
          <p:cNvPr id="64" name="Google Shape;64;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s://irts.isca.org/projec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4D2"/>
        </a:solidFill>
        <a:effectLst/>
      </p:bgPr>
    </p:bg>
    <p:spTree>
      <p:nvGrpSpPr>
        <p:cNvPr id="1" name="Shape 83"/>
        <p:cNvGrpSpPr/>
        <p:nvPr/>
      </p:nvGrpSpPr>
      <p:grpSpPr>
        <a:xfrm>
          <a:off x="0" y="0"/>
          <a:ext cx="0" cy="0"/>
          <a:chOff x="0" y="0"/>
          <a:chExt cx="0" cy="0"/>
        </a:xfrm>
      </p:grpSpPr>
      <p:cxnSp>
        <p:nvCxnSpPr>
          <p:cNvPr id="84" name="Google Shape;84;p1"/>
          <p:cNvCxnSpPr/>
          <p:nvPr/>
        </p:nvCxnSpPr>
        <p:spPr>
          <a:xfrm>
            <a:off x="1074658" y="8544396"/>
            <a:ext cx="16138684" cy="0"/>
          </a:xfrm>
          <a:prstGeom prst="straightConnector1">
            <a:avLst/>
          </a:prstGeom>
          <a:noFill/>
          <a:ln w="38100" cap="flat" cmpd="sng">
            <a:solidFill>
              <a:srgbClr val="17726D"/>
            </a:solidFill>
            <a:prstDash val="solid"/>
            <a:round/>
            <a:headEnd type="none" w="sm" len="sm"/>
            <a:tailEnd type="none" w="sm" len="sm"/>
          </a:ln>
        </p:spPr>
      </p:cxnSp>
      <p:grpSp>
        <p:nvGrpSpPr>
          <p:cNvPr id="85" name="Google Shape;85;p1"/>
          <p:cNvGrpSpPr/>
          <p:nvPr/>
        </p:nvGrpSpPr>
        <p:grpSpPr>
          <a:xfrm>
            <a:off x="581025" y="7469734"/>
            <a:ext cx="447675" cy="447675"/>
            <a:chOff x="0" y="0"/>
            <a:chExt cx="812800" cy="812800"/>
          </a:xfrm>
        </p:grpSpPr>
        <p:sp>
          <p:nvSpPr>
            <p:cNvPr id="86" name="Google Shape;86;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2" name="Google Shape;92;p1"/>
          <p:cNvSpPr/>
          <p:nvPr/>
        </p:nvSpPr>
        <p:spPr>
          <a:xfrm>
            <a:off x="14983097" y="8734893"/>
            <a:ext cx="1009640" cy="1020858"/>
          </a:xfrm>
          <a:custGeom>
            <a:avLst/>
            <a:gdLst/>
            <a:ahLst/>
            <a:cxnLst/>
            <a:rect l="l" t="t" r="r" b="b"/>
            <a:pathLst>
              <a:path w="1453550" h="1363948" extrusionOk="0">
                <a:moveTo>
                  <a:pt x="0" y="0"/>
                </a:moveTo>
                <a:lnTo>
                  <a:pt x="1453551" y="0"/>
                </a:lnTo>
                <a:lnTo>
                  <a:pt x="1453551" y="1363948"/>
                </a:lnTo>
                <a:lnTo>
                  <a:pt x="0" y="1363948"/>
                </a:lnTo>
                <a:lnTo>
                  <a:pt x="0" y="0"/>
                </a:lnTo>
                <a:close/>
              </a:path>
            </a:pathLst>
          </a:custGeom>
          <a:blipFill rotWithShape="1">
            <a:blip r:embed="rId3">
              <a:alphaModFix/>
            </a:blip>
            <a:stretch>
              <a:fillRect/>
            </a:stretch>
          </a:blipFill>
          <a:ln>
            <a:noFill/>
          </a:ln>
        </p:spPr>
      </p:sp>
      <p:sp>
        <p:nvSpPr>
          <p:cNvPr id="93" name="Google Shape;93;p1"/>
          <p:cNvSpPr/>
          <p:nvPr/>
        </p:nvSpPr>
        <p:spPr>
          <a:xfrm>
            <a:off x="7814342" y="3968203"/>
            <a:ext cx="2020908" cy="2050452"/>
          </a:xfrm>
          <a:custGeom>
            <a:avLst/>
            <a:gdLst/>
            <a:ahLst/>
            <a:cxnLst/>
            <a:rect l="l" t="t" r="r" b="b"/>
            <a:pathLst>
              <a:path w="2020908" h="2050452" extrusionOk="0">
                <a:moveTo>
                  <a:pt x="0" y="0"/>
                </a:moveTo>
                <a:lnTo>
                  <a:pt x="2020908" y="0"/>
                </a:lnTo>
                <a:lnTo>
                  <a:pt x="2020908" y="2050452"/>
                </a:lnTo>
                <a:lnTo>
                  <a:pt x="0" y="2050452"/>
                </a:lnTo>
                <a:lnTo>
                  <a:pt x="0" y="0"/>
                </a:lnTo>
                <a:close/>
              </a:path>
            </a:pathLst>
          </a:custGeom>
          <a:blipFill rotWithShape="1">
            <a:blip r:embed="rId4">
              <a:alphaModFix/>
            </a:blip>
            <a:stretch>
              <a:fillRect l="-54427" t="-57790" r="-57873" b="-51458"/>
            </a:stretch>
          </a:blipFill>
          <a:ln>
            <a:noFill/>
          </a:ln>
        </p:spPr>
      </p:sp>
      <p:grpSp>
        <p:nvGrpSpPr>
          <p:cNvPr id="94" name="Google Shape;94;p1"/>
          <p:cNvGrpSpPr/>
          <p:nvPr/>
        </p:nvGrpSpPr>
        <p:grpSpPr>
          <a:xfrm>
            <a:off x="1894356" y="1171910"/>
            <a:ext cx="13349998" cy="2843435"/>
            <a:chOff x="0" y="172939"/>
            <a:chExt cx="17800000" cy="3791247"/>
          </a:xfrm>
        </p:grpSpPr>
        <p:sp>
          <p:nvSpPr>
            <p:cNvPr id="95" name="Google Shape;95;p1"/>
            <p:cNvSpPr txBox="1"/>
            <p:nvPr/>
          </p:nvSpPr>
          <p:spPr>
            <a:xfrm>
              <a:off x="0" y="1809750"/>
              <a:ext cx="17800000" cy="2154436"/>
            </a:xfrm>
            <a:prstGeom prst="rect">
              <a:avLst/>
            </a:prstGeom>
            <a:noFill/>
            <a:ln>
              <a:noFill/>
            </a:ln>
          </p:spPr>
          <p:txBody>
            <a:bodyPr spcFirstLastPara="1" wrap="square" lIns="0" tIns="0" rIns="0" bIns="0" anchor="t" anchorCtr="0">
              <a:spAutoFit/>
            </a:bodyPr>
            <a:lstStyle/>
            <a:p>
              <a:pPr marL="0" marR="0" lvl="0" indent="0" algn="ctr" rtl="0">
                <a:lnSpc>
                  <a:spcPct val="74998"/>
                </a:lnSpc>
                <a:spcBef>
                  <a:spcPts val="0"/>
                </a:spcBef>
                <a:spcAft>
                  <a:spcPts val="0"/>
                </a:spcAft>
                <a:buNone/>
              </a:pPr>
              <a:endParaRPr sz="2800" dirty="0"/>
            </a:p>
            <a:p>
              <a:pPr marL="0" marR="0" lvl="0" indent="0" algn="ctr" rtl="0">
                <a:lnSpc>
                  <a:spcPct val="75000"/>
                </a:lnSpc>
                <a:spcBef>
                  <a:spcPts val="0"/>
                </a:spcBef>
                <a:spcAft>
                  <a:spcPts val="0"/>
                </a:spcAft>
                <a:buNone/>
              </a:pPr>
              <a:r>
                <a:rPr lang="en-US" sz="2800" b="0" i="0" u="none" strike="noStrike" cap="none" dirty="0">
                  <a:solidFill>
                    <a:srgbClr val="578161"/>
                  </a:solidFill>
                  <a:sym typeface="Arial"/>
                </a:rPr>
                <a:t>COUNTERING RADICALISATION THROUGH A SPORTS </a:t>
              </a:r>
              <a:r>
                <a:rPr lang="en-US" sz="2800" b="0" i="0" u="none" strike="noStrike" cap="none" dirty="0" smtClean="0">
                  <a:solidFill>
                    <a:srgbClr val="578161"/>
                  </a:solidFill>
                  <a:sym typeface="Arial"/>
                </a:rPr>
                <a:t>INTERVENTION</a:t>
              </a:r>
            </a:p>
            <a:p>
              <a:pPr marL="0" marR="0" lvl="0" indent="0" algn="ctr" rtl="0">
                <a:lnSpc>
                  <a:spcPct val="75000"/>
                </a:lnSpc>
                <a:spcBef>
                  <a:spcPts val="0"/>
                </a:spcBef>
                <a:spcAft>
                  <a:spcPts val="0"/>
                </a:spcAft>
                <a:buNone/>
              </a:pPr>
              <a:r>
                <a:rPr lang="en-US" sz="2800" dirty="0" smtClean="0">
                  <a:solidFill>
                    <a:srgbClr val="578161"/>
                  </a:solidFill>
                </a:rPr>
                <a:t>ONLINE SYMPOSIUM </a:t>
              </a:r>
            </a:p>
            <a:p>
              <a:pPr marL="0" marR="0" lvl="0" indent="0" algn="ctr" rtl="0">
                <a:lnSpc>
                  <a:spcPct val="75000"/>
                </a:lnSpc>
                <a:spcBef>
                  <a:spcPts val="0"/>
                </a:spcBef>
                <a:spcAft>
                  <a:spcPts val="0"/>
                </a:spcAft>
                <a:buNone/>
              </a:pPr>
              <a:r>
                <a:rPr lang="en-US" sz="2800" dirty="0" smtClean="0">
                  <a:solidFill>
                    <a:srgbClr val="578161"/>
                  </a:solidFill>
                </a:rPr>
                <a:t>MODULE 6 PRESENTATION </a:t>
              </a:r>
              <a:endParaRPr sz="2800" dirty="0"/>
            </a:p>
            <a:p>
              <a:pPr marL="0" marR="0" lvl="0" indent="0" algn="ctr" rtl="0">
                <a:lnSpc>
                  <a:spcPct val="75000"/>
                </a:lnSpc>
                <a:spcBef>
                  <a:spcPts val="0"/>
                </a:spcBef>
                <a:spcAft>
                  <a:spcPts val="0"/>
                </a:spcAft>
                <a:buNone/>
              </a:pPr>
              <a:endParaRPr sz="2800" b="0" i="0" u="none" strike="noStrike" cap="none" dirty="0">
                <a:solidFill>
                  <a:srgbClr val="578161"/>
                </a:solidFill>
                <a:sym typeface="Arial"/>
              </a:endParaRPr>
            </a:p>
          </p:txBody>
        </p:sp>
        <p:sp>
          <p:nvSpPr>
            <p:cNvPr id="96" name="Google Shape;96;p1"/>
            <p:cNvSpPr txBox="1"/>
            <p:nvPr/>
          </p:nvSpPr>
          <p:spPr>
            <a:xfrm>
              <a:off x="4585080" y="674694"/>
              <a:ext cx="8677611" cy="683869"/>
            </a:xfrm>
            <a:prstGeom prst="rect">
              <a:avLst/>
            </a:prstGeom>
            <a:noFill/>
            <a:ln>
              <a:noFill/>
            </a:ln>
          </p:spPr>
          <p:txBody>
            <a:bodyPr spcFirstLastPara="1" wrap="square" lIns="0" tIns="0" rIns="0" bIns="0" anchor="t" anchorCtr="0">
              <a:spAutoFit/>
            </a:bodyPr>
            <a:lstStyle/>
            <a:p>
              <a:pPr marL="0" marR="0" lvl="0" indent="0" algn="l" rtl="0">
                <a:lnSpc>
                  <a:spcPct val="85014"/>
                </a:lnSpc>
                <a:spcBef>
                  <a:spcPts val="0"/>
                </a:spcBef>
                <a:spcAft>
                  <a:spcPts val="0"/>
                </a:spcAft>
                <a:buNone/>
              </a:pPr>
              <a:r>
                <a:rPr lang="en-US" sz="4084" b="1" i="0" u="none" strike="noStrike" cap="none" dirty="0">
                  <a:solidFill>
                    <a:srgbClr val="000000"/>
                  </a:solidFill>
                  <a:latin typeface="BioRhyme Expanded ExtraBold"/>
                  <a:ea typeface="BioRhyme Expanded ExtraBold"/>
                  <a:cs typeface="BioRhyme Expanded ExtraBold"/>
                  <a:sym typeface="BioRhyme Expanded ExtraBold"/>
                </a:rPr>
                <a:t>A GAME</a:t>
              </a:r>
              <a:endParaRPr dirty="0"/>
            </a:p>
          </p:txBody>
        </p:sp>
        <p:sp>
          <p:nvSpPr>
            <p:cNvPr id="97" name="Google Shape;97;p1"/>
            <p:cNvSpPr txBox="1"/>
            <p:nvPr/>
          </p:nvSpPr>
          <p:spPr>
            <a:xfrm>
              <a:off x="1749731" y="172939"/>
              <a:ext cx="3926664" cy="1185624"/>
            </a:xfrm>
            <a:prstGeom prst="rect">
              <a:avLst/>
            </a:prstGeom>
            <a:noFill/>
            <a:ln>
              <a:noFill/>
            </a:ln>
          </p:spPr>
          <p:txBody>
            <a:bodyPr spcFirstLastPara="1" wrap="square" lIns="0" tIns="0" rIns="0" bIns="0" anchor="t" anchorCtr="0">
              <a:spAutoFit/>
            </a:bodyPr>
            <a:lstStyle/>
            <a:p>
              <a:pPr marL="0" marR="0" lvl="0" indent="0" algn="l" rtl="0">
                <a:lnSpc>
                  <a:spcPct val="84995"/>
                </a:lnSpc>
                <a:spcBef>
                  <a:spcPts val="0"/>
                </a:spcBef>
                <a:spcAft>
                  <a:spcPts val="0"/>
                </a:spcAft>
                <a:buNone/>
              </a:pPr>
              <a:r>
                <a:rPr lang="en-US" sz="3399" b="1" i="0" u="none" strike="noStrike" cap="none" dirty="0" smtClean="0">
                  <a:solidFill>
                    <a:srgbClr val="2C77A8"/>
                  </a:solidFill>
                  <a:latin typeface="BioRhyme Expanded ExtraBold"/>
                  <a:ea typeface="BioRhyme Expanded ExtraBold"/>
                  <a:cs typeface="BioRhyme Expanded ExtraBold"/>
                  <a:sym typeface="BioRhyme Expanded ExtraBold"/>
                </a:rPr>
                <a:t>NOT JUST </a:t>
              </a:r>
              <a:endParaRPr dirty="0"/>
            </a:p>
          </p:txBody>
        </p:sp>
      </p:grpSp>
      <p:sp>
        <p:nvSpPr>
          <p:cNvPr id="98" name="Google Shape;98;p1"/>
          <p:cNvSpPr txBox="1"/>
          <p:nvPr/>
        </p:nvSpPr>
        <p:spPr>
          <a:xfrm>
            <a:off x="1298495" y="7412584"/>
            <a:ext cx="8069342" cy="430887"/>
          </a:xfrm>
          <a:prstGeom prst="rect">
            <a:avLst/>
          </a:prstGeom>
          <a:noFill/>
          <a:ln>
            <a:noFill/>
          </a:ln>
        </p:spPr>
        <p:txBody>
          <a:bodyPr spcFirstLastPara="1" wrap="square" lIns="0" tIns="0" rIns="0" bIns="0" anchor="t" anchorCtr="0">
            <a:spAutoFit/>
          </a:bodyPr>
          <a:lstStyle/>
          <a:p>
            <a:pPr lvl="0">
              <a:lnSpc>
                <a:spcPct val="140014"/>
              </a:lnSpc>
            </a:pPr>
            <a:r>
              <a:rPr lang="en-US" sz="2000" b="1" i="0" u="none" strike="noStrike" cap="none" dirty="0" smtClean="0">
                <a:solidFill>
                  <a:srgbClr val="339966"/>
                </a:solidFill>
                <a:latin typeface="Candara" panose="020E0502030303020204" pitchFamily="34" charset="0"/>
                <a:ea typeface="Open Sans"/>
                <a:cs typeface="Open Sans"/>
                <a:sym typeface="Open Sans"/>
              </a:rPr>
              <a:t>ERASMUS+ PROJECT </a:t>
            </a:r>
            <a:r>
              <a:rPr lang="en-US" sz="2000" b="1" dirty="0">
                <a:solidFill>
                  <a:srgbClr val="339966"/>
                </a:solidFill>
                <a:latin typeface="Candara" panose="020E0502030303020204" pitchFamily="34" charset="0"/>
              </a:rPr>
              <a:t>2024-1-FR02-KA220-YOU-000244094</a:t>
            </a:r>
            <a:endParaRPr sz="2000" dirty="0">
              <a:solidFill>
                <a:srgbClr val="339966"/>
              </a:solidFill>
              <a:latin typeface="Candara" panose="020E0502030303020204" pitchFamily="34" charset="0"/>
            </a:endParaRPr>
          </a:p>
        </p:txBody>
      </p:sp>
      <p:pic>
        <p:nvPicPr>
          <p:cNvPr id="99" name="Google Shape;99;p1" descr="A blue text on a black background&#10;&#10;Description automatically generated"/>
          <p:cNvPicPr preferRelativeResize="0"/>
          <p:nvPr/>
        </p:nvPicPr>
        <p:blipFill>
          <a:blip r:embed="rId5">
            <a:alphaModFix/>
          </a:blip>
          <a:stretch>
            <a:fillRect/>
          </a:stretch>
        </p:blipFill>
        <p:spPr>
          <a:xfrm>
            <a:off x="14348175" y="152400"/>
            <a:ext cx="3652979" cy="756425"/>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19" y="8614621"/>
            <a:ext cx="1295400" cy="12954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1849" y="8687958"/>
            <a:ext cx="1295400" cy="12954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6454" y="8687958"/>
            <a:ext cx="1555660" cy="1308025"/>
          </a:xfrm>
          <a:prstGeom prst="rect">
            <a:avLst/>
          </a:prstGeom>
        </p:spPr>
      </p:pic>
      <p:pic>
        <p:nvPicPr>
          <p:cNvPr id="21" name="Picture 20"/>
          <p:cNvPicPr/>
          <p:nvPr/>
        </p:nvPicPr>
        <p:blipFill>
          <a:blip r:embed="rId9" cstate="print">
            <a:extLst>
              <a:ext uri="{28A0092B-C50C-407E-A947-70E740481C1C}">
                <a14:useLocalDpi xmlns:a14="http://schemas.microsoft.com/office/drawing/2010/main" val="0"/>
              </a:ext>
            </a:extLst>
          </a:blip>
          <a:stretch>
            <a:fillRect/>
          </a:stretch>
        </p:blipFill>
        <p:spPr>
          <a:xfrm>
            <a:off x="9052827" y="8687958"/>
            <a:ext cx="1488381" cy="1295400"/>
          </a:xfrm>
          <a:prstGeom prst="rect">
            <a:avLst/>
          </a:prstGeom>
        </p:spPr>
      </p:pic>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11466956" y="8907594"/>
            <a:ext cx="2259873" cy="7094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7"/>
          <p:cNvGrpSpPr/>
          <p:nvPr/>
        </p:nvGrpSpPr>
        <p:grpSpPr>
          <a:xfrm>
            <a:off x="-1402759" y="6802807"/>
            <a:ext cx="5402508" cy="5402508"/>
            <a:chOff x="0" y="0"/>
            <a:chExt cx="812800" cy="812800"/>
          </a:xfrm>
        </p:grpSpPr>
        <p:sp>
          <p:nvSpPr>
            <p:cNvPr id="224" name="Google Shape;224;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26" name="Google Shape;226;p7"/>
          <p:cNvCxnSpPr/>
          <p:nvPr/>
        </p:nvCxnSpPr>
        <p:spPr>
          <a:xfrm>
            <a:off x="1074658" y="8563446"/>
            <a:ext cx="16138684" cy="0"/>
          </a:xfrm>
          <a:prstGeom prst="straightConnector1">
            <a:avLst/>
          </a:prstGeom>
          <a:noFill/>
          <a:ln w="38100" cap="flat" cmpd="sng">
            <a:solidFill>
              <a:srgbClr val="17726D"/>
            </a:solidFill>
            <a:prstDash val="solid"/>
            <a:round/>
            <a:headEnd type="none" w="sm" len="sm"/>
            <a:tailEnd type="none" w="sm" len="sm"/>
          </a:ln>
        </p:spPr>
      </p:cxnSp>
      <p:grpSp>
        <p:nvGrpSpPr>
          <p:cNvPr id="227" name="Google Shape;227;p7"/>
          <p:cNvGrpSpPr/>
          <p:nvPr/>
        </p:nvGrpSpPr>
        <p:grpSpPr>
          <a:xfrm>
            <a:off x="1028700" y="5545505"/>
            <a:ext cx="447675" cy="447675"/>
            <a:chOff x="0" y="0"/>
            <a:chExt cx="812800" cy="812800"/>
          </a:xfrm>
        </p:grpSpPr>
        <p:sp>
          <p:nvSpPr>
            <p:cNvPr id="228" name="Google Shape;228;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7"/>
          <p:cNvGrpSpPr/>
          <p:nvPr/>
        </p:nvGrpSpPr>
        <p:grpSpPr>
          <a:xfrm>
            <a:off x="15972039" y="475210"/>
            <a:ext cx="1241303" cy="756432"/>
            <a:chOff x="0" y="-47625"/>
            <a:chExt cx="326928" cy="199225"/>
          </a:xfrm>
        </p:grpSpPr>
        <p:sp>
          <p:nvSpPr>
            <p:cNvPr id="231" name="Google Shape;231;p7"/>
            <p:cNvSpPr/>
            <p:nvPr/>
          </p:nvSpPr>
          <p:spPr>
            <a:xfrm>
              <a:off x="0" y="0"/>
              <a:ext cx="326928" cy="151600"/>
            </a:xfrm>
            <a:custGeom>
              <a:avLst/>
              <a:gdLst/>
              <a:ahLst/>
              <a:cxnLst/>
              <a:rect l="l" t="t" r="r" b="b"/>
              <a:pathLst>
                <a:path w="326928" h="151600" extrusionOk="0">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177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txBox="1"/>
            <p:nvPr/>
          </p:nvSpPr>
          <p:spPr>
            <a:xfrm>
              <a:off x="0" y="-47625"/>
              <a:ext cx="326928" cy="1992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3" name="Google Shape;233;p7"/>
          <p:cNvSpPr/>
          <p:nvPr/>
        </p:nvSpPr>
        <p:spPr>
          <a:xfrm>
            <a:off x="16275918" y="793769"/>
            <a:ext cx="633545" cy="300142"/>
          </a:xfrm>
          <a:custGeom>
            <a:avLst/>
            <a:gdLst/>
            <a:ahLst/>
            <a:cxnLst/>
            <a:rect l="l" t="t" r="r" b="b"/>
            <a:pathLst>
              <a:path w="633545" h="300142" extrusionOk="0">
                <a:moveTo>
                  <a:pt x="0" y="0"/>
                </a:moveTo>
                <a:lnTo>
                  <a:pt x="633545" y="0"/>
                </a:lnTo>
                <a:lnTo>
                  <a:pt x="633545" y="300141"/>
                </a:lnTo>
                <a:lnTo>
                  <a:pt x="0" y="300141"/>
                </a:lnTo>
                <a:lnTo>
                  <a:pt x="0" y="0"/>
                </a:lnTo>
                <a:close/>
              </a:path>
            </a:pathLst>
          </a:custGeom>
          <a:blipFill rotWithShape="1">
            <a:blip r:embed="rId3">
              <a:alphaModFix/>
            </a:blip>
            <a:stretch>
              <a:fillRect/>
            </a:stretch>
          </a:blipFill>
          <a:ln>
            <a:noFill/>
          </a:ln>
        </p:spPr>
      </p:sp>
      <p:sp>
        <p:nvSpPr>
          <p:cNvPr id="234" name="Google Shape;234;p7"/>
          <p:cNvSpPr txBox="1"/>
          <p:nvPr/>
        </p:nvSpPr>
        <p:spPr>
          <a:xfrm>
            <a:off x="981075" y="2874521"/>
            <a:ext cx="14166687" cy="2678850"/>
          </a:xfrm>
          <a:prstGeom prst="rect">
            <a:avLst/>
          </a:prstGeom>
          <a:noFill/>
          <a:ln>
            <a:noFill/>
          </a:ln>
        </p:spPr>
        <p:txBody>
          <a:bodyPr spcFirstLastPara="1" wrap="square" lIns="0" tIns="0" rIns="0" bIns="0" anchor="t" anchorCtr="0">
            <a:spAutoFit/>
          </a:bodyPr>
          <a:lstStyle/>
          <a:p>
            <a:pPr marL="0" marR="0" lvl="0" indent="0" algn="l" rtl="0">
              <a:lnSpc>
                <a:spcPct val="139996"/>
              </a:lnSpc>
              <a:spcBef>
                <a:spcPts val="0"/>
              </a:spcBef>
              <a:spcAft>
                <a:spcPts val="0"/>
              </a:spcAft>
              <a:buNone/>
            </a:pPr>
            <a:r>
              <a:rPr lang="en-US" sz="15624" b="1" i="0" u="none" strike="noStrike" cap="none">
                <a:solidFill>
                  <a:srgbClr val="17726D"/>
                </a:solidFill>
                <a:latin typeface="Inter"/>
                <a:ea typeface="Inter"/>
                <a:cs typeface="Inter"/>
                <a:sym typeface="Inter"/>
              </a:rPr>
              <a:t>THANK YOU!</a:t>
            </a:r>
            <a:endParaRPr/>
          </a:p>
        </p:txBody>
      </p:sp>
      <p:sp>
        <p:nvSpPr>
          <p:cNvPr id="235" name="Google Shape;235;p7"/>
          <p:cNvSpPr/>
          <p:nvPr/>
        </p:nvSpPr>
        <p:spPr>
          <a:xfrm>
            <a:off x="14316902" y="5333415"/>
            <a:ext cx="2896440" cy="2938784"/>
          </a:xfrm>
          <a:custGeom>
            <a:avLst/>
            <a:gdLst/>
            <a:ahLst/>
            <a:cxnLst/>
            <a:rect l="l" t="t" r="r" b="b"/>
            <a:pathLst>
              <a:path w="2896440" h="2938784" extrusionOk="0">
                <a:moveTo>
                  <a:pt x="0" y="0"/>
                </a:moveTo>
                <a:lnTo>
                  <a:pt x="2896440" y="0"/>
                </a:lnTo>
                <a:lnTo>
                  <a:pt x="2896440" y="2938783"/>
                </a:lnTo>
                <a:lnTo>
                  <a:pt x="0" y="2938783"/>
                </a:lnTo>
                <a:lnTo>
                  <a:pt x="0" y="0"/>
                </a:lnTo>
                <a:close/>
              </a:path>
            </a:pathLst>
          </a:custGeom>
          <a:blipFill rotWithShape="1">
            <a:blip r:embed="rId4">
              <a:alphaModFix/>
            </a:blip>
            <a:stretch>
              <a:fillRect l="-54427" t="-57790" r="-57873" b="-51458"/>
            </a:stretch>
          </a:blipFill>
          <a:ln>
            <a:noFill/>
          </a:ln>
        </p:spPr>
      </p:sp>
      <p:sp>
        <p:nvSpPr>
          <p:cNvPr id="236" name="Google Shape;236;p7"/>
          <p:cNvSpPr txBox="1"/>
          <p:nvPr/>
        </p:nvSpPr>
        <p:spPr>
          <a:xfrm>
            <a:off x="6046875" y="8934990"/>
            <a:ext cx="11445600" cy="852000"/>
          </a:xfrm>
          <a:prstGeom prst="rect">
            <a:avLst/>
          </a:prstGeom>
          <a:noFill/>
          <a:ln>
            <a:noFill/>
          </a:ln>
        </p:spPr>
        <p:txBody>
          <a:bodyPr spcFirstLastPara="1" wrap="square" lIns="0" tIns="0" rIns="0" bIns="0" anchor="t" anchorCtr="0">
            <a:spAutoFit/>
          </a:bodyPr>
          <a:lstStyle/>
          <a:p>
            <a:pPr marL="0" marR="0" lvl="0" indent="0" algn="l" rtl="0">
              <a:lnSpc>
                <a:spcPct val="155034"/>
              </a:lnSpc>
              <a:spcBef>
                <a:spcPts val="0"/>
              </a:spcBef>
              <a:spcAft>
                <a:spcPts val="0"/>
              </a:spcAft>
              <a:buNone/>
            </a:pPr>
            <a:r>
              <a:rPr lang="en-US" sz="1350">
                <a:solidFill>
                  <a:srgbClr val="00002E"/>
                </a:solidFill>
                <a:latin typeface="Inter"/>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37" name="Google Shape;237;p7" descr="A blue text on a black background&#10;&#10;Description automatically generated"/>
          <p:cNvPicPr preferRelativeResize="0"/>
          <p:nvPr/>
        </p:nvPicPr>
        <p:blipFill>
          <a:blip r:embed="rId5">
            <a:alphaModFix/>
          </a:blip>
          <a:stretch>
            <a:fillRect/>
          </a:stretch>
        </p:blipFill>
        <p:spPr>
          <a:xfrm>
            <a:off x="1906250" y="8982788"/>
            <a:ext cx="3652979" cy="756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4"/>
          <p:cNvGrpSpPr/>
          <p:nvPr/>
        </p:nvGrpSpPr>
        <p:grpSpPr>
          <a:xfrm>
            <a:off x="13270195" y="-180826"/>
            <a:ext cx="5017805" cy="10467826"/>
            <a:chOff x="0" y="-47625"/>
            <a:chExt cx="1321562" cy="2756958"/>
          </a:xfrm>
        </p:grpSpPr>
        <p:sp>
          <p:nvSpPr>
            <p:cNvPr id="152" name="Google Shape;152;p4"/>
            <p:cNvSpPr/>
            <p:nvPr/>
          </p:nvSpPr>
          <p:spPr>
            <a:xfrm>
              <a:off x="0" y="0"/>
              <a:ext cx="1321562" cy="2709333"/>
            </a:xfrm>
            <a:custGeom>
              <a:avLst/>
              <a:gdLst/>
              <a:ahLst/>
              <a:cxnLst/>
              <a:rect l="l" t="t" r="r" b="b"/>
              <a:pathLst>
                <a:path w="1321562" h="2709333" extrusionOk="0">
                  <a:moveTo>
                    <a:pt x="0" y="0"/>
                  </a:moveTo>
                  <a:lnTo>
                    <a:pt x="1321562" y="0"/>
                  </a:lnTo>
                  <a:lnTo>
                    <a:pt x="1321562" y="2709333"/>
                  </a:lnTo>
                  <a:lnTo>
                    <a:pt x="0" y="2709333"/>
                  </a:lnTo>
                  <a:close/>
                </a:path>
              </a:pathLst>
            </a:custGeom>
            <a:solidFill>
              <a:srgbClr val="17726D"/>
            </a:solidFill>
            <a:ln>
              <a:noFill/>
            </a:ln>
          </p:spPr>
        </p:sp>
        <p:sp>
          <p:nvSpPr>
            <p:cNvPr id="153" name="Google Shape;153;p4"/>
            <p:cNvSpPr txBox="1"/>
            <p:nvPr/>
          </p:nvSpPr>
          <p:spPr>
            <a:xfrm>
              <a:off x="0" y="-47625"/>
              <a:ext cx="1321562"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4" name="Google Shape;154;p4"/>
          <p:cNvGrpSpPr/>
          <p:nvPr/>
        </p:nvGrpSpPr>
        <p:grpSpPr>
          <a:xfrm>
            <a:off x="17259300" y="8970513"/>
            <a:ext cx="1028700" cy="1316487"/>
            <a:chOff x="0" y="-47625"/>
            <a:chExt cx="270933" cy="346729"/>
          </a:xfrm>
        </p:grpSpPr>
        <p:sp>
          <p:nvSpPr>
            <p:cNvPr id="155" name="Google Shape;155;p4"/>
            <p:cNvSpPr/>
            <p:nvPr/>
          </p:nvSpPr>
          <p:spPr>
            <a:xfrm>
              <a:off x="0" y="0"/>
              <a:ext cx="270933" cy="299104"/>
            </a:xfrm>
            <a:custGeom>
              <a:avLst/>
              <a:gdLst/>
              <a:ahLst/>
              <a:cxnLst/>
              <a:rect l="l" t="t" r="r" b="b"/>
              <a:pathLst>
                <a:path w="270933" h="299104" extrusionOk="0">
                  <a:moveTo>
                    <a:pt x="0" y="0"/>
                  </a:moveTo>
                  <a:lnTo>
                    <a:pt x="270933" y="0"/>
                  </a:lnTo>
                  <a:lnTo>
                    <a:pt x="270933" y="299104"/>
                  </a:lnTo>
                  <a:lnTo>
                    <a:pt x="0" y="299104"/>
                  </a:lnTo>
                  <a:close/>
                </a:path>
              </a:pathLst>
            </a:custGeom>
            <a:solidFill>
              <a:srgbClr val="EAE4D2"/>
            </a:solidFill>
            <a:ln>
              <a:noFill/>
            </a:ln>
          </p:spPr>
        </p:sp>
        <p:sp>
          <p:nvSpPr>
            <p:cNvPr id="156" name="Google Shape;156;p4"/>
            <p:cNvSpPr txBox="1"/>
            <p:nvPr/>
          </p:nvSpPr>
          <p:spPr>
            <a:xfrm>
              <a:off x="0" y="-47625"/>
              <a:ext cx="270933" cy="346729"/>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7" name="Google Shape;157;p4"/>
          <p:cNvGrpSpPr/>
          <p:nvPr/>
        </p:nvGrpSpPr>
        <p:grpSpPr>
          <a:xfrm>
            <a:off x="10866642" y="-180826"/>
            <a:ext cx="1028700" cy="1316487"/>
            <a:chOff x="0" y="-47625"/>
            <a:chExt cx="270933" cy="346729"/>
          </a:xfrm>
        </p:grpSpPr>
        <p:sp>
          <p:nvSpPr>
            <p:cNvPr id="158" name="Google Shape;158;p4"/>
            <p:cNvSpPr/>
            <p:nvPr/>
          </p:nvSpPr>
          <p:spPr>
            <a:xfrm>
              <a:off x="0" y="0"/>
              <a:ext cx="270933" cy="299104"/>
            </a:xfrm>
            <a:custGeom>
              <a:avLst/>
              <a:gdLst/>
              <a:ahLst/>
              <a:cxnLst/>
              <a:rect l="l" t="t" r="r" b="b"/>
              <a:pathLst>
                <a:path w="270933" h="299104" extrusionOk="0">
                  <a:moveTo>
                    <a:pt x="0" y="0"/>
                  </a:moveTo>
                  <a:lnTo>
                    <a:pt x="270933" y="0"/>
                  </a:lnTo>
                  <a:lnTo>
                    <a:pt x="270933" y="299104"/>
                  </a:lnTo>
                  <a:lnTo>
                    <a:pt x="0" y="299104"/>
                  </a:lnTo>
                  <a:close/>
                </a:path>
              </a:pathLst>
            </a:custGeom>
            <a:solidFill>
              <a:srgbClr val="EAE4D2"/>
            </a:solidFill>
            <a:ln>
              <a:noFill/>
            </a:ln>
          </p:spPr>
        </p:sp>
        <p:sp>
          <p:nvSpPr>
            <p:cNvPr id="159" name="Google Shape;159;p4"/>
            <p:cNvSpPr txBox="1"/>
            <p:nvPr/>
          </p:nvSpPr>
          <p:spPr>
            <a:xfrm>
              <a:off x="0" y="-47625"/>
              <a:ext cx="270933" cy="346729"/>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0" name="Google Shape;160;p4"/>
          <p:cNvPicPr preferRelativeResize="0"/>
          <p:nvPr/>
        </p:nvPicPr>
        <p:blipFill rotWithShape="1">
          <a:blip r:embed="rId3">
            <a:alphaModFix/>
          </a:blip>
          <a:srcRect l="36960" r="36960"/>
          <a:stretch/>
        </p:blipFill>
        <p:spPr>
          <a:xfrm>
            <a:off x="11895342" y="1135661"/>
            <a:ext cx="5363958" cy="8015678"/>
          </a:xfrm>
          <a:prstGeom prst="rect">
            <a:avLst/>
          </a:prstGeom>
          <a:noFill/>
          <a:ln>
            <a:noFill/>
          </a:ln>
        </p:spPr>
      </p:pic>
      <p:grpSp>
        <p:nvGrpSpPr>
          <p:cNvPr id="161" name="Google Shape;161;p4"/>
          <p:cNvGrpSpPr/>
          <p:nvPr/>
        </p:nvGrpSpPr>
        <p:grpSpPr>
          <a:xfrm>
            <a:off x="3268930" y="-1565593"/>
            <a:ext cx="5402508" cy="5402508"/>
            <a:chOff x="0" y="0"/>
            <a:chExt cx="812800" cy="812800"/>
          </a:xfrm>
        </p:grpSpPr>
        <p:sp>
          <p:nvSpPr>
            <p:cNvPr id="162" name="Google Shape;16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4" name="Google Shape;164;p4"/>
          <p:cNvSpPr txBox="1"/>
          <p:nvPr/>
        </p:nvSpPr>
        <p:spPr>
          <a:xfrm>
            <a:off x="1028700" y="1123950"/>
            <a:ext cx="8463089" cy="4265783"/>
          </a:xfrm>
          <a:prstGeom prst="rect">
            <a:avLst/>
          </a:prstGeom>
          <a:noFill/>
          <a:ln>
            <a:noFill/>
          </a:ln>
        </p:spPr>
        <p:txBody>
          <a:bodyPr spcFirstLastPara="1" wrap="square" lIns="0" tIns="0" rIns="0" bIns="0" anchor="t" anchorCtr="0">
            <a:spAutoFit/>
          </a:bodyPr>
          <a:lstStyle/>
          <a:p>
            <a:pPr lvl="0">
              <a:lnSpc>
                <a:spcPct val="104999"/>
              </a:lnSpc>
            </a:pPr>
            <a:r>
              <a:rPr lang="en-US" sz="6600" b="1" dirty="0">
                <a:solidFill>
                  <a:srgbClr val="17726D"/>
                </a:solidFill>
                <a:latin typeface="Inter"/>
                <a:ea typeface="Inter"/>
                <a:cs typeface="Inter"/>
                <a:sym typeface="Inter"/>
              </a:rPr>
              <a:t>Module 6: Multidisciplinary &amp; Interagency Collaboration</a:t>
            </a:r>
            <a:endParaRPr lang="en-US" sz="6600" dirty="0"/>
          </a:p>
        </p:txBody>
      </p:sp>
      <p:grpSp>
        <p:nvGrpSpPr>
          <p:cNvPr id="168" name="Google Shape;168;p4"/>
          <p:cNvGrpSpPr/>
          <p:nvPr/>
        </p:nvGrpSpPr>
        <p:grpSpPr>
          <a:xfrm>
            <a:off x="10196488" y="1215940"/>
            <a:ext cx="715180" cy="715180"/>
            <a:chOff x="0" y="0"/>
            <a:chExt cx="812800" cy="812800"/>
          </a:xfrm>
        </p:grpSpPr>
        <p:sp>
          <p:nvSpPr>
            <p:cNvPr id="169" name="Google Shape;169;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726D"/>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972" y="5552571"/>
            <a:ext cx="4453593" cy="33406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8" name="Google Shape;178;p5"/>
          <p:cNvPicPr preferRelativeResize="0"/>
          <p:nvPr/>
        </p:nvPicPr>
        <p:blipFill rotWithShape="1">
          <a:blip r:embed="rId3">
            <a:alphaModFix/>
          </a:blip>
          <a:srcRect l="37529" r="37529"/>
          <a:stretch/>
        </p:blipFill>
        <p:spPr>
          <a:xfrm>
            <a:off x="1028700" y="0"/>
            <a:ext cx="5925122" cy="9258300"/>
          </a:xfrm>
          <a:prstGeom prst="rect">
            <a:avLst/>
          </a:prstGeom>
          <a:noFill/>
          <a:ln>
            <a:noFill/>
          </a:ln>
        </p:spPr>
      </p:pic>
      <p:grpSp>
        <p:nvGrpSpPr>
          <p:cNvPr id="179" name="Google Shape;179;p5"/>
          <p:cNvGrpSpPr/>
          <p:nvPr/>
        </p:nvGrpSpPr>
        <p:grpSpPr>
          <a:xfrm>
            <a:off x="15853048" y="-912528"/>
            <a:ext cx="3803190" cy="3803190"/>
            <a:chOff x="0" y="0"/>
            <a:chExt cx="812800" cy="812800"/>
          </a:xfrm>
        </p:grpSpPr>
        <p:sp>
          <p:nvSpPr>
            <p:cNvPr id="180" name="Google Shape;180;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2" name="Google Shape;182;p5"/>
          <p:cNvSpPr txBox="1"/>
          <p:nvPr/>
        </p:nvSpPr>
        <p:spPr>
          <a:xfrm>
            <a:off x="7830382" y="590844"/>
            <a:ext cx="9552743" cy="1292662"/>
          </a:xfrm>
          <a:prstGeom prst="rect">
            <a:avLst/>
          </a:prstGeom>
          <a:noFill/>
          <a:ln>
            <a:noFill/>
          </a:ln>
        </p:spPr>
        <p:txBody>
          <a:bodyPr spcFirstLastPara="1" wrap="square" lIns="0" tIns="0" rIns="0" bIns="0" anchor="t" anchorCtr="0">
            <a:spAutoFit/>
          </a:bodyPr>
          <a:lstStyle/>
          <a:p>
            <a:pPr lvl="0">
              <a:lnSpc>
                <a:spcPct val="104999"/>
              </a:lnSpc>
            </a:pPr>
            <a:r>
              <a:rPr lang="en-US" sz="4000" b="1" dirty="0">
                <a:solidFill>
                  <a:srgbClr val="17726D"/>
                </a:solidFill>
                <a:latin typeface="Inter"/>
                <a:ea typeface="Inter"/>
                <a:cs typeface="Inter"/>
                <a:sym typeface="Inter"/>
              </a:rPr>
              <a:t>Why Collaboration Matters &amp; What It Means</a:t>
            </a:r>
            <a:endParaRPr sz="4000" dirty="0"/>
          </a:p>
        </p:txBody>
      </p:sp>
      <p:sp>
        <p:nvSpPr>
          <p:cNvPr id="184" name="Google Shape;184;p5"/>
          <p:cNvSpPr txBox="1"/>
          <p:nvPr/>
        </p:nvSpPr>
        <p:spPr>
          <a:xfrm>
            <a:off x="7830382" y="6061583"/>
            <a:ext cx="3664643" cy="490855"/>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i="0" u="none" strike="noStrike" cap="none">
                <a:solidFill>
                  <a:srgbClr val="FFFFFF"/>
                </a:solidFill>
                <a:latin typeface="Ultra"/>
                <a:ea typeface="Ultra"/>
                <a:cs typeface="Ultra"/>
                <a:sym typeface="Ultra"/>
              </a:rPr>
              <a:t>MISSION</a:t>
            </a:r>
            <a:endParaRPr/>
          </a:p>
        </p:txBody>
      </p:sp>
      <p:sp>
        <p:nvSpPr>
          <p:cNvPr id="186" name="Google Shape;186;p5"/>
          <p:cNvSpPr txBox="1"/>
          <p:nvPr/>
        </p:nvSpPr>
        <p:spPr>
          <a:xfrm>
            <a:off x="7473833" y="2025568"/>
            <a:ext cx="10631287" cy="6647974"/>
          </a:xfrm>
          <a:prstGeom prst="rect">
            <a:avLst/>
          </a:prstGeom>
          <a:noFill/>
          <a:ln>
            <a:noFill/>
          </a:ln>
        </p:spPr>
        <p:txBody>
          <a:bodyPr spcFirstLastPara="1" wrap="square" lIns="0" tIns="0" rIns="0" bIns="0" anchor="t" anchorCtr="0">
            <a:spAutoFit/>
          </a:bodyPr>
          <a:lstStyle/>
          <a:p>
            <a:r>
              <a:rPr lang="en-US" sz="2400" b="1" dirty="0">
                <a:latin typeface="Candara" panose="020E0502030303020204" pitchFamily="34" charset="0"/>
              </a:rPr>
              <a:t>Why it matters:</a:t>
            </a:r>
            <a:endParaRPr lang="en-US" sz="2400" dirty="0">
              <a:latin typeface="Candara" panose="020E0502030303020204" pitchFamily="34" charset="0"/>
            </a:endParaRPr>
          </a:p>
          <a:p>
            <a:r>
              <a:rPr lang="en-US" sz="2400" dirty="0">
                <a:latin typeface="Candara" panose="020E0502030303020204" pitchFamily="34" charset="0"/>
              </a:rPr>
              <a:t>No single actor can address complex youth challenges alone</a:t>
            </a:r>
          </a:p>
          <a:p>
            <a:r>
              <a:rPr lang="en-US" sz="2400" dirty="0">
                <a:latin typeface="Candara" panose="020E0502030303020204" pitchFamily="34" charset="0"/>
              </a:rPr>
              <a:t>Young people move between systems — school, sport, social services, family — that often don’t communicate</a:t>
            </a:r>
          </a:p>
          <a:p>
            <a:r>
              <a:rPr lang="en-US" sz="2400" dirty="0">
                <a:latin typeface="Candara" panose="020E0502030303020204" pitchFamily="34" charset="0"/>
              </a:rPr>
              <a:t>Coordinated action = earlier intervention + holistic </a:t>
            </a:r>
            <a:r>
              <a:rPr lang="en-US" sz="2400" dirty="0" smtClean="0">
                <a:latin typeface="Candara" panose="020E0502030303020204" pitchFamily="34" charset="0"/>
              </a:rPr>
              <a:t>support</a:t>
            </a:r>
          </a:p>
          <a:p>
            <a:endParaRPr lang="en-US" sz="2400" dirty="0">
              <a:latin typeface="Candara" panose="020E0502030303020204" pitchFamily="34" charset="0"/>
            </a:endParaRPr>
          </a:p>
          <a:p>
            <a:r>
              <a:rPr lang="en-US" sz="2400" b="1" dirty="0">
                <a:latin typeface="Candara" panose="020E0502030303020204" pitchFamily="34" charset="0"/>
              </a:rPr>
              <a:t>What it means</a:t>
            </a:r>
            <a:r>
              <a:rPr lang="en-US" sz="2400" b="1" dirty="0" smtClean="0">
                <a:latin typeface="Candara" panose="020E0502030303020204" pitchFamily="34" charset="0"/>
              </a:rPr>
              <a:t>:</a:t>
            </a:r>
          </a:p>
          <a:p>
            <a:endParaRPr lang="en-US" sz="2400" dirty="0">
              <a:latin typeface="Candara" panose="020E0502030303020204" pitchFamily="34" charset="0"/>
            </a:endParaRPr>
          </a:p>
          <a:p>
            <a:r>
              <a:rPr lang="en-US" sz="2400" b="1" dirty="0">
                <a:latin typeface="Candara" panose="020E0502030303020204" pitchFamily="34" charset="0"/>
              </a:rPr>
              <a:t>Multidisciplinary:</a:t>
            </a:r>
            <a:r>
              <a:rPr lang="en-US" sz="2400" dirty="0">
                <a:latin typeface="Candara" panose="020E0502030303020204" pitchFamily="34" charset="0"/>
              </a:rPr>
              <a:t> Different professions (sport, education, social work, health, justice) combining </a:t>
            </a:r>
            <a:r>
              <a:rPr lang="en-US" sz="2400" dirty="0" smtClean="0">
                <a:latin typeface="Candara" panose="020E0502030303020204" pitchFamily="34" charset="0"/>
              </a:rPr>
              <a:t>expertise</a:t>
            </a:r>
          </a:p>
          <a:p>
            <a:endParaRPr lang="en-US" sz="2400" dirty="0">
              <a:latin typeface="Candara" panose="020E0502030303020204" pitchFamily="34" charset="0"/>
            </a:endParaRPr>
          </a:p>
          <a:p>
            <a:r>
              <a:rPr lang="en-US" sz="2400" b="1" dirty="0">
                <a:latin typeface="Candara" panose="020E0502030303020204" pitchFamily="34" charset="0"/>
              </a:rPr>
              <a:t>Interagency:</a:t>
            </a:r>
            <a:r>
              <a:rPr lang="en-US" sz="2400" dirty="0">
                <a:latin typeface="Candara" panose="020E0502030303020204" pitchFamily="34" charset="0"/>
              </a:rPr>
              <a:t> Institutions (schools, NGOs, municipalities, police) working together with shared roles and </a:t>
            </a:r>
            <a:r>
              <a:rPr lang="en-US" sz="2400" dirty="0" smtClean="0">
                <a:latin typeface="Candara" panose="020E0502030303020204" pitchFamily="34" charset="0"/>
              </a:rPr>
              <a:t>goals</a:t>
            </a:r>
          </a:p>
          <a:p>
            <a:endParaRPr lang="en-US" sz="2400" dirty="0">
              <a:latin typeface="Candara" panose="020E0502030303020204" pitchFamily="34" charset="0"/>
            </a:endParaRPr>
          </a:p>
          <a:p>
            <a:r>
              <a:rPr lang="en-US" sz="2400" b="1" i="1" dirty="0">
                <a:solidFill>
                  <a:srgbClr val="00B050"/>
                </a:solidFill>
                <a:latin typeface="Candara" panose="020E0502030303020204" pitchFamily="34" charset="0"/>
              </a:rPr>
              <a:t>When coaches, teachers, and social workers share information and align efforts, sport becomes a powerful entry point for prevention.</a:t>
            </a:r>
            <a:endParaRPr lang="en-US" sz="2400" b="1" i="1" dirty="0" smtClean="0">
              <a:solidFill>
                <a:srgbClr val="00B050"/>
              </a:solidFill>
              <a:latin typeface="Candara" panose="020E0502030303020204" pitchFamily="34" charset="0"/>
            </a:endParaRPr>
          </a:p>
          <a:p>
            <a:endParaRPr lang="en-US" sz="2400" dirty="0"/>
          </a:p>
          <a:p>
            <a:endParaRPr lang="en-US" sz="2400" dirty="0"/>
          </a:p>
        </p:txBody>
      </p:sp>
      <p:grpSp>
        <p:nvGrpSpPr>
          <p:cNvPr id="188" name="Google Shape;188;p5"/>
          <p:cNvGrpSpPr/>
          <p:nvPr/>
        </p:nvGrpSpPr>
        <p:grpSpPr>
          <a:xfrm>
            <a:off x="0" y="9077474"/>
            <a:ext cx="1028700" cy="1209526"/>
            <a:chOff x="0" y="-47625"/>
            <a:chExt cx="270933" cy="318558"/>
          </a:xfrm>
        </p:grpSpPr>
        <p:sp>
          <p:nvSpPr>
            <p:cNvPr id="189" name="Google Shape;189;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EAE4D2"/>
            </a:solidFill>
            <a:ln>
              <a:noFill/>
            </a:ln>
          </p:spPr>
        </p:sp>
        <p:sp>
          <p:nvSpPr>
            <p:cNvPr id="190" name="Google Shape;190;p5"/>
            <p:cNvSpPr txBox="1"/>
            <p:nvPr/>
          </p:nvSpPr>
          <p:spPr>
            <a:xfrm>
              <a:off x="0" y="-47625"/>
              <a:ext cx="27093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411" y="4655148"/>
            <a:ext cx="4219304" cy="2812869"/>
          </a:xfrm>
          <a:prstGeom prst="rect">
            <a:avLst/>
          </a:prstGeom>
        </p:spPr>
      </p:pic>
    </p:spTree>
    <p:extLst>
      <p:ext uri="{BB962C8B-B14F-4D97-AF65-F5344CB8AC3E}">
        <p14:creationId xmlns:p14="http://schemas.microsoft.com/office/powerpoint/2010/main" val="403915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8" name="Google Shape;178;p5"/>
          <p:cNvPicPr preferRelativeResize="0"/>
          <p:nvPr/>
        </p:nvPicPr>
        <p:blipFill rotWithShape="1">
          <a:blip r:embed="rId3">
            <a:alphaModFix/>
          </a:blip>
          <a:srcRect l="37529" r="37529"/>
          <a:stretch/>
        </p:blipFill>
        <p:spPr>
          <a:xfrm>
            <a:off x="1028700" y="0"/>
            <a:ext cx="5925122" cy="9258300"/>
          </a:xfrm>
          <a:prstGeom prst="rect">
            <a:avLst/>
          </a:prstGeom>
          <a:noFill/>
          <a:ln>
            <a:noFill/>
          </a:ln>
        </p:spPr>
      </p:pic>
      <p:grpSp>
        <p:nvGrpSpPr>
          <p:cNvPr id="179" name="Google Shape;179;p5"/>
          <p:cNvGrpSpPr/>
          <p:nvPr/>
        </p:nvGrpSpPr>
        <p:grpSpPr>
          <a:xfrm>
            <a:off x="15853048" y="-912528"/>
            <a:ext cx="3803190" cy="3803190"/>
            <a:chOff x="0" y="0"/>
            <a:chExt cx="812800" cy="812800"/>
          </a:xfrm>
        </p:grpSpPr>
        <p:sp>
          <p:nvSpPr>
            <p:cNvPr id="180" name="Google Shape;180;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2" name="Google Shape;182;p5"/>
          <p:cNvSpPr txBox="1"/>
          <p:nvPr/>
        </p:nvSpPr>
        <p:spPr>
          <a:xfrm>
            <a:off x="7830382" y="590844"/>
            <a:ext cx="9552743" cy="646331"/>
          </a:xfrm>
          <a:prstGeom prst="rect">
            <a:avLst/>
          </a:prstGeom>
          <a:noFill/>
          <a:ln>
            <a:noFill/>
          </a:ln>
        </p:spPr>
        <p:txBody>
          <a:bodyPr spcFirstLastPara="1" wrap="square" lIns="0" tIns="0" rIns="0" bIns="0" anchor="t" anchorCtr="0">
            <a:spAutoFit/>
          </a:bodyPr>
          <a:lstStyle/>
          <a:p>
            <a:pPr lvl="0">
              <a:lnSpc>
                <a:spcPct val="104999"/>
              </a:lnSpc>
            </a:pPr>
            <a:r>
              <a:rPr lang="en-US" sz="4000" b="1" dirty="0">
                <a:solidFill>
                  <a:srgbClr val="17726D"/>
                </a:solidFill>
                <a:latin typeface="Inter"/>
                <a:ea typeface="Inter"/>
                <a:cs typeface="Inter"/>
                <a:sym typeface="Inter"/>
              </a:rPr>
              <a:t>Who Should Be Involved</a:t>
            </a:r>
            <a:endParaRPr sz="4000" dirty="0"/>
          </a:p>
        </p:txBody>
      </p:sp>
      <p:sp>
        <p:nvSpPr>
          <p:cNvPr id="184" name="Google Shape;184;p5"/>
          <p:cNvSpPr txBox="1"/>
          <p:nvPr/>
        </p:nvSpPr>
        <p:spPr>
          <a:xfrm>
            <a:off x="7830382" y="6061583"/>
            <a:ext cx="3664643" cy="490855"/>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i="0" u="none" strike="noStrike" cap="none">
                <a:solidFill>
                  <a:srgbClr val="FFFFFF"/>
                </a:solidFill>
                <a:latin typeface="Ultra"/>
                <a:ea typeface="Ultra"/>
                <a:cs typeface="Ultra"/>
                <a:sym typeface="Ultra"/>
              </a:rPr>
              <a:t>MISSION</a:t>
            </a:r>
            <a:endParaRPr/>
          </a:p>
        </p:txBody>
      </p:sp>
      <p:sp>
        <p:nvSpPr>
          <p:cNvPr id="186" name="Google Shape;186;p5"/>
          <p:cNvSpPr txBox="1"/>
          <p:nvPr/>
        </p:nvSpPr>
        <p:spPr>
          <a:xfrm>
            <a:off x="7473833" y="2025568"/>
            <a:ext cx="10631287" cy="6524863"/>
          </a:xfrm>
          <a:prstGeom prst="rect">
            <a:avLst/>
          </a:prstGeom>
          <a:noFill/>
          <a:ln>
            <a:noFill/>
          </a:ln>
        </p:spPr>
        <p:txBody>
          <a:bodyPr spcFirstLastPara="1" wrap="square" lIns="0" tIns="0" rIns="0" bIns="0" anchor="t" anchorCtr="0">
            <a:spAutoFit/>
          </a:bodyPr>
          <a:lstStyle/>
          <a:p>
            <a:r>
              <a:rPr lang="en-US" sz="2500" b="1" dirty="0">
                <a:latin typeface="Candara" panose="020E0502030303020204" pitchFamily="34" charset="0"/>
              </a:rPr>
              <a:t>Key actors in collaboration</a:t>
            </a:r>
            <a:r>
              <a:rPr lang="en-US" sz="2500" b="1" dirty="0" smtClean="0">
                <a:latin typeface="Candara" panose="020E0502030303020204" pitchFamily="34" charset="0"/>
              </a:rPr>
              <a:t>:</a:t>
            </a:r>
          </a:p>
          <a:p>
            <a:endParaRPr lang="en-US" sz="2500" b="1" dirty="0">
              <a:latin typeface="Candara" panose="020E0502030303020204" pitchFamily="34" charset="0"/>
            </a:endParaRPr>
          </a:p>
          <a:p>
            <a:r>
              <a:rPr lang="en-US" sz="2500" b="1" dirty="0" smtClean="0">
                <a:latin typeface="Candara" panose="020E0502030303020204" pitchFamily="34" charset="0"/>
              </a:rPr>
              <a:t>Sports </a:t>
            </a:r>
            <a:r>
              <a:rPr lang="en-US" sz="2500" b="1" dirty="0">
                <a:latin typeface="Candara" panose="020E0502030303020204" pitchFamily="34" charset="0"/>
              </a:rPr>
              <a:t>coaches: </a:t>
            </a:r>
            <a:r>
              <a:rPr lang="en-US" sz="2500" dirty="0">
                <a:latin typeface="Candara" panose="020E0502030303020204" pitchFamily="34" charset="0"/>
              </a:rPr>
              <a:t>detect risks, foster trust, refer </a:t>
            </a:r>
            <a:r>
              <a:rPr lang="en-US" sz="2500" dirty="0" smtClean="0">
                <a:latin typeface="Candara" panose="020E0502030303020204" pitchFamily="34" charset="0"/>
              </a:rPr>
              <a:t>youth</a:t>
            </a:r>
          </a:p>
          <a:p>
            <a:endParaRPr lang="en-US" sz="2500" b="1" dirty="0">
              <a:latin typeface="Candara" panose="020E0502030303020204" pitchFamily="34" charset="0"/>
            </a:endParaRPr>
          </a:p>
          <a:p>
            <a:r>
              <a:rPr lang="en-US" sz="2500" b="1" dirty="0" smtClean="0">
                <a:latin typeface="Candara" panose="020E0502030303020204" pitchFamily="34" charset="0"/>
              </a:rPr>
              <a:t>Youth </a:t>
            </a:r>
            <a:r>
              <a:rPr lang="en-US" sz="2500" b="1" dirty="0">
                <a:latin typeface="Candara" panose="020E0502030303020204" pitchFamily="34" charset="0"/>
              </a:rPr>
              <a:t>workers: </a:t>
            </a:r>
            <a:r>
              <a:rPr lang="en-US" sz="2500" dirty="0">
                <a:latin typeface="Candara" panose="020E0502030303020204" pitchFamily="34" charset="0"/>
              </a:rPr>
              <a:t>provide safe spaces and </a:t>
            </a:r>
            <a:r>
              <a:rPr lang="en-US" sz="2500" dirty="0" smtClean="0">
                <a:latin typeface="Candara" panose="020E0502030303020204" pitchFamily="34" charset="0"/>
              </a:rPr>
              <a:t>mentoring</a:t>
            </a:r>
          </a:p>
          <a:p>
            <a:endParaRPr lang="en-US" sz="2500" b="1" dirty="0">
              <a:latin typeface="Candara" panose="020E0502030303020204" pitchFamily="34" charset="0"/>
            </a:endParaRPr>
          </a:p>
          <a:p>
            <a:r>
              <a:rPr lang="en-US" sz="2500" b="1" dirty="0" smtClean="0">
                <a:latin typeface="Candara" panose="020E0502030303020204" pitchFamily="34" charset="0"/>
              </a:rPr>
              <a:t>Teachers</a:t>
            </a:r>
            <a:r>
              <a:rPr lang="en-US" sz="2500" b="1" dirty="0">
                <a:latin typeface="Candara" panose="020E0502030303020204" pitchFamily="34" charset="0"/>
              </a:rPr>
              <a:t>: </a:t>
            </a:r>
            <a:r>
              <a:rPr lang="en-US" sz="2500" dirty="0">
                <a:latin typeface="Candara" panose="020E0502030303020204" pitchFamily="34" charset="0"/>
              </a:rPr>
              <a:t>coordinate school–sport </a:t>
            </a:r>
            <a:r>
              <a:rPr lang="en-US" sz="2500" dirty="0" smtClean="0">
                <a:latin typeface="Candara" panose="020E0502030303020204" pitchFamily="34" charset="0"/>
              </a:rPr>
              <a:t>engagement</a:t>
            </a:r>
          </a:p>
          <a:p>
            <a:endParaRPr lang="en-US" sz="2500" b="1" dirty="0">
              <a:latin typeface="Candara" panose="020E0502030303020204" pitchFamily="34" charset="0"/>
            </a:endParaRPr>
          </a:p>
          <a:p>
            <a:r>
              <a:rPr lang="en-US" sz="2500" b="1" dirty="0" smtClean="0">
                <a:latin typeface="Candara" panose="020E0502030303020204" pitchFamily="34" charset="0"/>
              </a:rPr>
              <a:t>Social </a:t>
            </a:r>
            <a:r>
              <a:rPr lang="en-US" sz="2500" b="1" dirty="0">
                <a:latin typeface="Candara" panose="020E0502030303020204" pitchFamily="34" charset="0"/>
              </a:rPr>
              <a:t>workers &amp; health services</a:t>
            </a:r>
            <a:r>
              <a:rPr lang="en-US" sz="2500" b="1" dirty="0" smtClean="0">
                <a:latin typeface="Candara" panose="020E0502030303020204" pitchFamily="34" charset="0"/>
              </a:rPr>
              <a:t>: </a:t>
            </a:r>
            <a:r>
              <a:rPr lang="en-US" sz="2500" dirty="0" smtClean="0">
                <a:latin typeface="Candara" panose="020E0502030303020204" pitchFamily="34" charset="0"/>
              </a:rPr>
              <a:t>offer psychosocial support</a:t>
            </a:r>
          </a:p>
          <a:p>
            <a:endParaRPr lang="en-US" sz="2500" b="1" dirty="0">
              <a:latin typeface="Candara" panose="020E0502030303020204" pitchFamily="34" charset="0"/>
            </a:endParaRPr>
          </a:p>
          <a:p>
            <a:r>
              <a:rPr lang="en-US" sz="2500" b="1" dirty="0" smtClean="0">
                <a:latin typeface="Candara" panose="020E0502030303020204" pitchFamily="34" charset="0"/>
              </a:rPr>
              <a:t>Local </a:t>
            </a:r>
            <a:r>
              <a:rPr lang="en-US" sz="2500" b="1" dirty="0">
                <a:latin typeface="Candara" panose="020E0502030303020204" pitchFamily="34" charset="0"/>
              </a:rPr>
              <a:t>authorities &amp; police: </a:t>
            </a:r>
            <a:r>
              <a:rPr lang="en-US" sz="2500" dirty="0">
                <a:latin typeface="Candara" panose="020E0502030303020204" pitchFamily="34" charset="0"/>
              </a:rPr>
              <a:t>ensure safety and programme </a:t>
            </a:r>
            <a:r>
              <a:rPr lang="en-US" sz="2500" dirty="0" smtClean="0">
                <a:latin typeface="Candara" panose="020E0502030303020204" pitchFamily="34" charset="0"/>
              </a:rPr>
              <a:t>coordination</a:t>
            </a:r>
          </a:p>
          <a:p>
            <a:endParaRPr lang="en-US" sz="2500" b="1" dirty="0">
              <a:latin typeface="Candara" panose="020E0502030303020204" pitchFamily="34" charset="0"/>
            </a:endParaRPr>
          </a:p>
          <a:p>
            <a:r>
              <a:rPr lang="en-US" sz="2500" b="1" dirty="0" smtClean="0">
                <a:latin typeface="Candara" panose="020E0502030303020204" pitchFamily="34" charset="0"/>
              </a:rPr>
              <a:t>NGOs </a:t>
            </a:r>
            <a:r>
              <a:rPr lang="en-US" sz="2500" b="1" dirty="0">
                <a:latin typeface="Candara" panose="020E0502030303020204" pitchFamily="34" charset="0"/>
              </a:rPr>
              <a:t>&amp; community leaders: </a:t>
            </a:r>
            <a:r>
              <a:rPr lang="en-US" sz="2500" dirty="0">
                <a:latin typeface="Candara" panose="020E0502030303020204" pitchFamily="34" charset="0"/>
              </a:rPr>
              <a:t>connect with vulnerable </a:t>
            </a:r>
            <a:r>
              <a:rPr lang="en-US" sz="2500" dirty="0" smtClean="0">
                <a:latin typeface="Candara" panose="020E0502030303020204" pitchFamily="34" charset="0"/>
              </a:rPr>
              <a:t>groups</a:t>
            </a:r>
          </a:p>
          <a:p>
            <a:endParaRPr lang="en-US" sz="2500" dirty="0">
              <a:latin typeface="Candara" panose="020E0502030303020204" pitchFamily="34" charset="0"/>
            </a:endParaRPr>
          </a:p>
          <a:p>
            <a:r>
              <a:rPr lang="en-US" sz="2500" b="1" i="1" dirty="0" smtClean="0">
                <a:solidFill>
                  <a:srgbClr val="00B050"/>
                </a:solidFill>
                <a:latin typeface="Candara" panose="020E0502030303020204" pitchFamily="34" charset="0"/>
              </a:rPr>
              <a:t>Each </a:t>
            </a:r>
            <a:r>
              <a:rPr lang="en-US" sz="2500" b="1" i="1" dirty="0">
                <a:solidFill>
                  <a:srgbClr val="00B050"/>
                </a:solidFill>
                <a:latin typeface="Candara" panose="020E0502030303020204" pitchFamily="34" charset="0"/>
              </a:rPr>
              <a:t>actor contributes from their competence — none should act alone</a:t>
            </a:r>
            <a:r>
              <a:rPr lang="en-US" sz="2500" b="1" i="1" dirty="0" smtClean="0">
                <a:solidFill>
                  <a:srgbClr val="00B050"/>
                </a:solidFill>
                <a:latin typeface="Candara" panose="020E0502030303020204" pitchFamily="34" charset="0"/>
              </a:rPr>
              <a:t>.</a:t>
            </a:r>
            <a:endParaRPr lang="en-US" sz="2500" i="1" dirty="0">
              <a:solidFill>
                <a:srgbClr val="00B050"/>
              </a:solidFill>
              <a:latin typeface="Candara" panose="020E0502030303020204" pitchFamily="34" charset="0"/>
            </a:endParaRPr>
          </a:p>
          <a:p>
            <a:endParaRPr lang="en-US" sz="2500" i="1" dirty="0">
              <a:solidFill>
                <a:srgbClr val="00B050"/>
              </a:solidFill>
              <a:latin typeface="Candara" panose="020E0502030303020204" pitchFamily="34" charset="0"/>
            </a:endParaRPr>
          </a:p>
          <a:p>
            <a:endParaRPr lang="en-US" sz="2400" dirty="0"/>
          </a:p>
        </p:txBody>
      </p:sp>
      <p:grpSp>
        <p:nvGrpSpPr>
          <p:cNvPr id="188" name="Google Shape;188;p5"/>
          <p:cNvGrpSpPr/>
          <p:nvPr/>
        </p:nvGrpSpPr>
        <p:grpSpPr>
          <a:xfrm>
            <a:off x="0" y="9077474"/>
            <a:ext cx="1028700" cy="1209526"/>
            <a:chOff x="0" y="-47625"/>
            <a:chExt cx="270933" cy="318558"/>
          </a:xfrm>
        </p:grpSpPr>
        <p:sp>
          <p:nvSpPr>
            <p:cNvPr id="189" name="Google Shape;189;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EAE4D2"/>
            </a:solidFill>
            <a:ln>
              <a:noFill/>
            </a:ln>
          </p:spPr>
        </p:sp>
        <p:sp>
          <p:nvSpPr>
            <p:cNvPr id="190" name="Google Shape;190;p5"/>
            <p:cNvSpPr txBox="1"/>
            <p:nvPr/>
          </p:nvSpPr>
          <p:spPr>
            <a:xfrm>
              <a:off x="0" y="-47625"/>
              <a:ext cx="27093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574" y="4349932"/>
            <a:ext cx="4747690" cy="3164734"/>
          </a:xfrm>
          <a:prstGeom prst="rect">
            <a:avLst/>
          </a:prstGeom>
        </p:spPr>
      </p:pic>
    </p:spTree>
    <p:extLst>
      <p:ext uri="{BB962C8B-B14F-4D97-AF65-F5344CB8AC3E}">
        <p14:creationId xmlns:p14="http://schemas.microsoft.com/office/powerpoint/2010/main" val="131215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8" name="Google Shape;178;p5"/>
          <p:cNvPicPr preferRelativeResize="0"/>
          <p:nvPr/>
        </p:nvPicPr>
        <p:blipFill rotWithShape="1">
          <a:blip r:embed="rId3">
            <a:alphaModFix/>
          </a:blip>
          <a:srcRect l="37529" r="37529"/>
          <a:stretch/>
        </p:blipFill>
        <p:spPr>
          <a:xfrm>
            <a:off x="1028700" y="0"/>
            <a:ext cx="5925122" cy="9258300"/>
          </a:xfrm>
          <a:prstGeom prst="rect">
            <a:avLst/>
          </a:prstGeom>
          <a:noFill/>
          <a:ln>
            <a:noFill/>
          </a:ln>
        </p:spPr>
      </p:pic>
      <p:grpSp>
        <p:nvGrpSpPr>
          <p:cNvPr id="179" name="Google Shape;179;p5"/>
          <p:cNvGrpSpPr/>
          <p:nvPr/>
        </p:nvGrpSpPr>
        <p:grpSpPr>
          <a:xfrm>
            <a:off x="15853048" y="-912528"/>
            <a:ext cx="3803190" cy="3803190"/>
            <a:chOff x="0" y="0"/>
            <a:chExt cx="812800" cy="812800"/>
          </a:xfrm>
        </p:grpSpPr>
        <p:sp>
          <p:nvSpPr>
            <p:cNvPr id="180" name="Google Shape;180;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2" name="Google Shape;182;p5"/>
          <p:cNvSpPr txBox="1"/>
          <p:nvPr/>
        </p:nvSpPr>
        <p:spPr>
          <a:xfrm>
            <a:off x="7830382" y="590844"/>
            <a:ext cx="9552743" cy="646331"/>
          </a:xfrm>
          <a:prstGeom prst="rect">
            <a:avLst/>
          </a:prstGeom>
          <a:noFill/>
          <a:ln>
            <a:noFill/>
          </a:ln>
        </p:spPr>
        <p:txBody>
          <a:bodyPr spcFirstLastPara="1" wrap="square" lIns="0" tIns="0" rIns="0" bIns="0" anchor="t" anchorCtr="0">
            <a:spAutoFit/>
          </a:bodyPr>
          <a:lstStyle/>
          <a:p>
            <a:pPr lvl="0">
              <a:lnSpc>
                <a:spcPct val="104999"/>
              </a:lnSpc>
            </a:pPr>
            <a:r>
              <a:rPr lang="en-US" sz="4000" b="1" dirty="0">
                <a:solidFill>
                  <a:srgbClr val="17726D"/>
                </a:solidFill>
                <a:latin typeface="Inter"/>
                <a:ea typeface="Inter"/>
                <a:cs typeface="Inter"/>
                <a:sym typeface="Inter"/>
              </a:rPr>
              <a:t>Mapping &amp; </a:t>
            </a:r>
            <a:r>
              <a:rPr lang="en-US" sz="4000" b="1" dirty="0" err="1">
                <a:solidFill>
                  <a:srgbClr val="17726D"/>
                </a:solidFill>
                <a:latin typeface="Inter"/>
                <a:ea typeface="Inter"/>
                <a:cs typeface="Inter"/>
                <a:sym typeface="Inter"/>
              </a:rPr>
              <a:t>Mobilising</a:t>
            </a:r>
            <a:r>
              <a:rPr lang="en-US" sz="4000" b="1" dirty="0">
                <a:solidFill>
                  <a:srgbClr val="17726D"/>
                </a:solidFill>
                <a:latin typeface="Inter"/>
                <a:ea typeface="Inter"/>
                <a:cs typeface="Inter"/>
                <a:sym typeface="Inter"/>
              </a:rPr>
              <a:t> Stakeholders</a:t>
            </a:r>
            <a:endParaRPr sz="4000" dirty="0"/>
          </a:p>
        </p:txBody>
      </p:sp>
      <p:sp>
        <p:nvSpPr>
          <p:cNvPr id="184" name="Google Shape;184;p5"/>
          <p:cNvSpPr txBox="1"/>
          <p:nvPr/>
        </p:nvSpPr>
        <p:spPr>
          <a:xfrm>
            <a:off x="7830382" y="6061583"/>
            <a:ext cx="3664643" cy="490855"/>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i="0" u="none" strike="noStrike" cap="none">
                <a:solidFill>
                  <a:srgbClr val="FFFFFF"/>
                </a:solidFill>
                <a:latin typeface="Ultra"/>
                <a:ea typeface="Ultra"/>
                <a:cs typeface="Ultra"/>
                <a:sym typeface="Ultra"/>
              </a:rPr>
              <a:t>MISSION</a:t>
            </a:r>
            <a:endParaRPr/>
          </a:p>
        </p:txBody>
      </p:sp>
      <p:sp>
        <p:nvSpPr>
          <p:cNvPr id="186" name="Google Shape;186;p5"/>
          <p:cNvSpPr txBox="1"/>
          <p:nvPr/>
        </p:nvSpPr>
        <p:spPr>
          <a:xfrm>
            <a:off x="7473833" y="2025568"/>
            <a:ext cx="10631287" cy="6093976"/>
          </a:xfrm>
          <a:prstGeom prst="rect">
            <a:avLst/>
          </a:prstGeom>
          <a:noFill/>
          <a:ln>
            <a:noFill/>
          </a:ln>
        </p:spPr>
        <p:txBody>
          <a:bodyPr spcFirstLastPara="1" wrap="square" lIns="0" tIns="0" rIns="0" bIns="0" anchor="t" anchorCtr="0">
            <a:spAutoFit/>
          </a:bodyPr>
          <a:lstStyle/>
          <a:p>
            <a:r>
              <a:rPr lang="en-US" sz="2800" b="1" dirty="0">
                <a:latin typeface="Candara" panose="020E0502030303020204" pitchFamily="34" charset="0"/>
              </a:rPr>
              <a:t>Step 1: Stakeholder </a:t>
            </a:r>
            <a:r>
              <a:rPr lang="en-US" sz="2800" b="1" dirty="0" smtClean="0">
                <a:latin typeface="Candara" panose="020E0502030303020204" pitchFamily="34" charset="0"/>
              </a:rPr>
              <a:t>Mapping</a:t>
            </a:r>
          </a:p>
          <a:p>
            <a:endParaRPr lang="en-US" sz="2800" dirty="0">
              <a:latin typeface="Candara" panose="020E0502030303020204" pitchFamily="34" charset="0"/>
            </a:endParaRPr>
          </a:p>
          <a:p>
            <a:r>
              <a:rPr lang="en-US" sz="2400" dirty="0">
                <a:latin typeface="Candara" panose="020E0502030303020204" pitchFamily="34" charset="0"/>
              </a:rPr>
              <a:t>Identify all actors influencing youth well-being</a:t>
            </a:r>
          </a:p>
          <a:p>
            <a:r>
              <a:rPr lang="en-US" sz="2400" dirty="0" err="1" smtClean="0">
                <a:latin typeface="Candara" panose="020E0502030303020204" pitchFamily="34" charset="0"/>
              </a:rPr>
              <a:t>Analyse</a:t>
            </a:r>
            <a:r>
              <a:rPr lang="en-US" sz="2400" dirty="0" smtClean="0">
                <a:latin typeface="Candara" panose="020E0502030303020204" pitchFamily="34" charset="0"/>
              </a:rPr>
              <a:t> </a:t>
            </a:r>
            <a:r>
              <a:rPr lang="en-US" sz="2400" dirty="0">
                <a:latin typeface="Candara" panose="020E0502030303020204" pitchFamily="34" charset="0"/>
              </a:rPr>
              <a:t>their </a:t>
            </a:r>
            <a:r>
              <a:rPr lang="en-US" sz="2400" b="1" dirty="0">
                <a:latin typeface="Candara" panose="020E0502030303020204" pitchFamily="34" charset="0"/>
              </a:rPr>
              <a:t>power</a:t>
            </a:r>
            <a:r>
              <a:rPr lang="en-US" sz="2400" dirty="0">
                <a:latin typeface="Candara" panose="020E0502030303020204" pitchFamily="34" charset="0"/>
              </a:rPr>
              <a:t>, </a:t>
            </a:r>
            <a:r>
              <a:rPr lang="en-US" sz="2400" b="1" dirty="0">
                <a:latin typeface="Candara" panose="020E0502030303020204" pitchFamily="34" charset="0"/>
              </a:rPr>
              <a:t>interest</a:t>
            </a:r>
            <a:r>
              <a:rPr lang="en-US" sz="2400" dirty="0">
                <a:latin typeface="Candara" panose="020E0502030303020204" pitchFamily="34" charset="0"/>
              </a:rPr>
              <a:t>, and </a:t>
            </a:r>
            <a:r>
              <a:rPr lang="en-US" sz="2400" b="1" dirty="0">
                <a:latin typeface="Candara" panose="020E0502030303020204" pitchFamily="34" charset="0"/>
              </a:rPr>
              <a:t>level of engagement</a:t>
            </a:r>
            <a:endParaRPr lang="en-US" sz="2400" dirty="0">
              <a:latin typeface="Candara" panose="020E0502030303020204" pitchFamily="34" charset="0"/>
            </a:endParaRPr>
          </a:p>
          <a:p>
            <a:r>
              <a:rPr lang="en-US" sz="2400" dirty="0">
                <a:latin typeface="Candara" panose="020E0502030303020204" pitchFamily="34" charset="0"/>
              </a:rPr>
              <a:t>Use tools like the </a:t>
            </a:r>
            <a:r>
              <a:rPr lang="en-US" sz="2400" b="1" dirty="0">
                <a:latin typeface="Candara" panose="020E0502030303020204" pitchFamily="34" charset="0"/>
              </a:rPr>
              <a:t>Power–Interest Grid</a:t>
            </a:r>
            <a:r>
              <a:rPr lang="en-US" sz="2400" dirty="0">
                <a:latin typeface="Candara" panose="020E0502030303020204" pitchFamily="34" charset="0"/>
              </a:rPr>
              <a:t> to </a:t>
            </a:r>
            <a:r>
              <a:rPr lang="en-US" sz="2400" dirty="0" err="1">
                <a:latin typeface="Candara" panose="020E0502030303020204" pitchFamily="34" charset="0"/>
              </a:rPr>
              <a:t>prioritise</a:t>
            </a:r>
            <a:r>
              <a:rPr lang="en-US" sz="2400" dirty="0">
                <a:latin typeface="Candara" panose="020E0502030303020204" pitchFamily="34" charset="0"/>
              </a:rPr>
              <a:t> partnerships</a:t>
            </a:r>
          </a:p>
          <a:p>
            <a:endParaRPr lang="en-US" sz="2400" b="1" dirty="0" smtClean="0">
              <a:latin typeface="Candara" panose="020E0502030303020204" pitchFamily="34" charset="0"/>
            </a:endParaRPr>
          </a:p>
          <a:p>
            <a:r>
              <a:rPr lang="en-US" sz="2800" b="1" dirty="0" smtClean="0">
                <a:latin typeface="Candara" panose="020E0502030303020204" pitchFamily="34" charset="0"/>
              </a:rPr>
              <a:t>Step </a:t>
            </a:r>
            <a:r>
              <a:rPr lang="en-US" sz="2800" b="1" dirty="0">
                <a:latin typeface="Candara" panose="020E0502030303020204" pitchFamily="34" charset="0"/>
              </a:rPr>
              <a:t>2: </a:t>
            </a:r>
            <a:r>
              <a:rPr lang="en-US" sz="2800" b="1" dirty="0" err="1" smtClean="0">
                <a:latin typeface="Candara" panose="020E0502030303020204" pitchFamily="34" charset="0"/>
              </a:rPr>
              <a:t>Mobilisation</a:t>
            </a:r>
            <a:endParaRPr lang="en-US" sz="2800" b="1" dirty="0" smtClean="0">
              <a:latin typeface="Candara" panose="020E0502030303020204" pitchFamily="34" charset="0"/>
            </a:endParaRPr>
          </a:p>
          <a:p>
            <a:endParaRPr lang="en-US" sz="2400" dirty="0">
              <a:latin typeface="Candara" panose="020E0502030303020204" pitchFamily="34" charset="0"/>
            </a:endParaRPr>
          </a:p>
          <a:p>
            <a:r>
              <a:rPr lang="en-US" sz="2400" dirty="0">
                <a:latin typeface="Candara" panose="020E0502030303020204" pitchFamily="34" charset="0"/>
              </a:rPr>
              <a:t>Clarify shared goals (“prevent school dropouts through sport”)</a:t>
            </a:r>
          </a:p>
          <a:p>
            <a:r>
              <a:rPr lang="en-US" sz="2400" dirty="0">
                <a:latin typeface="Candara" panose="020E0502030303020204" pitchFamily="34" charset="0"/>
              </a:rPr>
              <a:t>Frame sport as a </a:t>
            </a:r>
            <a:r>
              <a:rPr lang="en-US" sz="2400" b="1" dirty="0">
                <a:latin typeface="Candara" panose="020E0502030303020204" pitchFamily="34" charset="0"/>
              </a:rPr>
              <a:t>connector</a:t>
            </a:r>
            <a:r>
              <a:rPr lang="en-US" sz="2400" dirty="0">
                <a:latin typeface="Candara" panose="020E0502030303020204" pitchFamily="34" charset="0"/>
              </a:rPr>
              <a:t>, not a standalone solution</a:t>
            </a:r>
          </a:p>
          <a:p>
            <a:r>
              <a:rPr lang="en-US" sz="2400" dirty="0">
                <a:latin typeface="Candara" panose="020E0502030303020204" pitchFamily="34" charset="0"/>
              </a:rPr>
              <a:t>Use </a:t>
            </a:r>
            <a:r>
              <a:rPr lang="en-US" sz="2400" b="1" dirty="0">
                <a:latin typeface="Candara" panose="020E0502030303020204" pitchFamily="34" charset="0"/>
              </a:rPr>
              <a:t>local entry points</a:t>
            </a:r>
            <a:r>
              <a:rPr lang="en-US" sz="2400" dirty="0">
                <a:latin typeface="Candara" panose="020E0502030303020204" pitchFamily="34" charset="0"/>
              </a:rPr>
              <a:t> (youth councils, municipal plans</a:t>
            </a:r>
            <a:r>
              <a:rPr lang="en-US" sz="2400" dirty="0" smtClean="0">
                <a:latin typeface="Candara" panose="020E0502030303020204" pitchFamily="34" charset="0"/>
              </a:rPr>
              <a:t>)</a:t>
            </a:r>
          </a:p>
          <a:p>
            <a:endParaRPr lang="en-US" sz="2400" dirty="0">
              <a:latin typeface="Candara" panose="020E0502030303020204" pitchFamily="34" charset="0"/>
            </a:endParaRPr>
          </a:p>
          <a:p>
            <a:r>
              <a:rPr lang="en-US" sz="2400" dirty="0">
                <a:latin typeface="Candara" panose="020E0502030303020204" pitchFamily="34" charset="0"/>
              </a:rPr>
              <a:t>Sustain collaboration through reciprocity and visible results</a:t>
            </a:r>
          </a:p>
          <a:p>
            <a:endParaRPr lang="en-US" sz="2400" i="1" dirty="0">
              <a:solidFill>
                <a:srgbClr val="00B050"/>
              </a:solidFill>
            </a:endParaRPr>
          </a:p>
          <a:p>
            <a:endParaRPr lang="en-US" sz="2400" i="1" dirty="0">
              <a:solidFill>
                <a:srgbClr val="00B050"/>
              </a:solidFill>
            </a:endParaRPr>
          </a:p>
          <a:p>
            <a:endParaRPr lang="en-US" sz="2400" dirty="0"/>
          </a:p>
        </p:txBody>
      </p:sp>
      <p:grpSp>
        <p:nvGrpSpPr>
          <p:cNvPr id="188" name="Google Shape;188;p5"/>
          <p:cNvGrpSpPr/>
          <p:nvPr/>
        </p:nvGrpSpPr>
        <p:grpSpPr>
          <a:xfrm>
            <a:off x="0" y="9077474"/>
            <a:ext cx="1028700" cy="1209526"/>
            <a:chOff x="0" y="-47625"/>
            <a:chExt cx="270933" cy="318558"/>
          </a:xfrm>
        </p:grpSpPr>
        <p:sp>
          <p:nvSpPr>
            <p:cNvPr id="189" name="Google Shape;189;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EAE4D2"/>
            </a:solidFill>
            <a:ln>
              <a:noFill/>
            </a:ln>
          </p:spPr>
        </p:sp>
        <p:sp>
          <p:nvSpPr>
            <p:cNvPr id="190" name="Google Shape;190;p5"/>
            <p:cNvSpPr txBox="1"/>
            <p:nvPr/>
          </p:nvSpPr>
          <p:spPr>
            <a:xfrm>
              <a:off x="0" y="-47625"/>
              <a:ext cx="27093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843" y="4039631"/>
            <a:ext cx="4672887" cy="3505095"/>
          </a:xfrm>
          <a:prstGeom prst="rect">
            <a:avLst/>
          </a:prstGeom>
        </p:spPr>
      </p:pic>
    </p:spTree>
    <p:extLst>
      <p:ext uri="{BB962C8B-B14F-4D97-AF65-F5344CB8AC3E}">
        <p14:creationId xmlns:p14="http://schemas.microsoft.com/office/powerpoint/2010/main" val="402028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8" name="Google Shape;178;p5"/>
          <p:cNvPicPr preferRelativeResize="0"/>
          <p:nvPr/>
        </p:nvPicPr>
        <p:blipFill rotWithShape="1">
          <a:blip r:embed="rId3">
            <a:alphaModFix/>
          </a:blip>
          <a:srcRect l="37529" r="37529"/>
          <a:stretch/>
        </p:blipFill>
        <p:spPr>
          <a:xfrm>
            <a:off x="1028700" y="0"/>
            <a:ext cx="5925122" cy="9258300"/>
          </a:xfrm>
          <a:prstGeom prst="rect">
            <a:avLst/>
          </a:prstGeom>
          <a:noFill/>
          <a:ln>
            <a:noFill/>
          </a:ln>
        </p:spPr>
      </p:pic>
      <p:grpSp>
        <p:nvGrpSpPr>
          <p:cNvPr id="179" name="Google Shape;179;p5"/>
          <p:cNvGrpSpPr/>
          <p:nvPr/>
        </p:nvGrpSpPr>
        <p:grpSpPr>
          <a:xfrm>
            <a:off x="15853048" y="-912528"/>
            <a:ext cx="3803190" cy="3803190"/>
            <a:chOff x="0" y="0"/>
            <a:chExt cx="812800" cy="812800"/>
          </a:xfrm>
        </p:grpSpPr>
        <p:sp>
          <p:nvSpPr>
            <p:cNvPr id="180" name="Google Shape;180;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2" name="Google Shape;182;p5"/>
          <p:cNvSpPr txBox="1"/>
          <p:nvPr/>
        </p:nvSpPr>
        <p:spPr>
          <a:xfrm>
            <a:off x="7830382" y="590844"/>
            <a:ext cx="9552743" cy="646331"/>
          </a:xfrm>
          <a:prstGeom prst="rect">
            <a:avLst/>
          </a:prstGeom>
          <a:noFill/>
          <a:ln>
            <a:noFill/>
          </a:ln>
        </p:spPr>
        <p:txBody>
          <a:bodyPr spcFirstLastPara="1" wrap="square" lIns="0" tIns="0" rIns="0" bIns="0" anchor="t" anchorCtr="0">
            <a:spAutoFit/>
          </a:bodyPr>
          <a:lstStyle/>
          <a:p>
            <a:pPr lvl="0">
              <a:lnSpc>
                <a:spcPct val="104999"/>
              </a:lnSpc>
            </a:pPr>
            <a:r>
              <a:rPr lang="en-US" sz="4000" b="1" dirty="0">
                <a:solidFill>
                  <a:srgbClr val="17726D"/>
                </a:solidFill>
                <a:latin typeface="Inter"/>
                <a:ea typeface="Inter"/>
                <a:cs typeface="Inter"/>
                <a:sym typeface="Inter"/>
              </a:rPr>
              <a:t>Building &amp; Sustaining Collaboration</a:t>
            </a:r>
            <a:endParaRPr sz="4000" dirty="0"/>
          </a:p>
        </p:txBody>
      </p:sp>
      <p:sp>
        <p:nvSpPr>
          <p:cNvPr id="184" name="Google Shape;184;p5"/>
          <p:cNvSpPr txBox="1"/>
          <p:nvPr/>
        </p:nvSpPr>
        <p:spPr>
          <a:xfrm>
            <a:off x="7830382" y="6061583"/>
            <a:ext cx="3664643" cy="490855"/>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i="0" u="none" strike="noStrike" cap="none">
                <a:solidFill>
                  <a:srgbClr val="FFFFFF"/>
                </a:solidFill>
                <a:latin typeface="Ultra"/>
                <a:ea typeface="Ultra"/>
                <a:cs typeface="Ultra"/>
                <a:sym typeface="Ultra"/>
              </a:rPr>
              <a:t>MISSION</a:t>
            </a:r>
            <a:endParaRPr/>
          </a:p>
        </p:txBody>
      </p:sp>
      <p:sp>
        <p:nvSpPr>
          <p:cNvPr id="186" name="Google Shape;186;p5"/>
          <p:cNvSpPr txBox="1"/>
          <p:nvPr/>
        </p:nvSpPr>
        <p:spPr>
          <a:xfrm>
            <a:off x="7473833" y="2025568"/>
            <a:ext cx="10631287" cy="6278642"/>
          </a:xfrm>
          <a:prstGeom prst="rect">
            <a:avLst/>
          </a:prstGeom>
          <a:noFill/>
          <a:ln>
            <a:noFill/>
          </a:ln>
        </p:spPr>
        <p:txBody>
          <a:bodyPr spcFirstLastPara="1" wrap="square" lIns="0" tIns="0" rIns="0" bIns="0" anchor="t" anchorCtr="0">
            <a:spAutoFit/>
          </a:bodyPr>
          <a:lstStyle/>
          <a:p>
            <a:r>
              <a:rPr lang="en-US" sz="2800" b="1" dirty="0">
                <a:latin typeface="Candara" panose="020E0502030303020204" pitchFamily="34" charset="0"/>
              </a:rPr>
              <a:t>To make collaboration last</a:t>
            </a:r>
            <a:r>
              <a:rPr lang="en-US" sz="2800" b="1" dirty="0" smtClean="0">
                <a:latin typeface="Candara" panose="020E0502030303020204" pitchFamily="34" charset="0"/>
              </a:rPr>
              <a:t>:</a:t>
            </a:r>
          </a:p>
          <a:p>
            <a:endParaRPr lang="en-US" sz="2800" dirty="0">
              <a:latin typeface="Candara" panose="020E0502030303020204" pitchFamily="34" charset="0"/>
            </a:endParaRPr>
          </a:p>
          <a:p>
            <a:pPr>
              <a:buFont typeface="Arial" panose="020B0604020202020204" pitchFamily="34" charset="0"/>
              <a:buChar char="•"/>
            </a:pPr>
            <a:r>
              <a:rPr lang="en-US" sz="2800" dirty="0">
                <a:latin typeface="Candara" panose="020E0502030303020204" pitchFamily="34" charset="0"/>
              </a:rPr>
              <a:t>Establish </a:t>
            </a:r>
            <a:r>
              <a:rPr lang="en-US" sz="2800" b="1" dirty="0">
                <a:latin typeface="Candara" panose="020E0502030303020204" pitchFamily="34" charset="0"/>
              </a:rPr>
              <a:t>clear goals and roles</a:t>
            </a:r>
            <a:endParaRPr lang="en-US" sz="2800" dirty="0">
              <a:latin typeface="Candara" panose="020E0502030303020204" pitchFamily="34" charset="0"/>
            </a:endParaRPr>
          </a:p>
          <a:p>
            <a:pPr>
              <a:buFont typeface="Arial" panose="020B0604020202020204" pitchFamily="34" charset="0"/>
              <a:buChar char="•"/>
            </a:pPr>
            <a:r>
              <a:rPr lang="en-US" sz="2800" dirty="0">
                <a:latin typeface="Candara" panose="020E0502030303020204" pitchFamily="34" charset="0"/>
              </a:rPr>
              <a:t>Build </a:t>
            </a:r>
            <a:r>
              <a:rPr lang="en-US" sz="2800" b="1" dirty="0">
                <a:latin typeface="Candara" panose="020E0502030303020204" pitchFamily="34" charset="0"/>
              </a:rPr>
              <a:t>trust and mutual respect</a:t>
            </a:r>
            <a:endParaRPr lang="en-US" sz="2800" dirty="0">
              <a:latin typeface="Candara" panose="020E0502030303020204" pitchFamily="34" charset="0"/>
            </a:endParaRPr>
          </a:p>
          <a:p>
            <a:pPr>
              <a:buFont typeface="Arial" panose="020B0604020202020204" pitchFamily="34" charset="0"/>
              <a:buChar char="•"/>
            </a:pPr>
            <a:r>
              <a:rPr lang="en-US" sz="2800" dirty="0">
                <a:latin typeface="Candara" panose="020E0502030303020204" pitchFamily="34" charset="0"/>
              </a:rPr>
              <a:t>Create </a:t>
            </a:r>
            <a:r>
              <a:rPr lang="en-US" sz="2800" b="1" dirty="0">
                <a:latin typeface="Candara" panose="020E0502030303020204" pitchFamily="34" charset="0"/>
              </a:rPr>
              <a:t>regular communication channels</a:t>
            </a:r>
            <a:endParaRPr lang="en-US" sz="2800" dirty="0">
              <a:latin typeface="Candara" panose="020E0502030303020204" pitchFamily="34" charset="0"/>
            </a:endParaRPr>
          </a:p>
          <a:p>
            <a:pPr>
              <a:buFont typeface="Arial" panose="020B0604020202020204" pitchFamily="34" charset="0"/>
              <a:buChar char="•"/>
            </a:pPr>
            <a:r>
              <a:rPr lang="en-US" sz="2800" dirty="0" err="1">
                <a:latin typeface="Candara" panose="020E0502030303020204" pitchFamily="34" charset="0"/>
              </a:rPr>
              <a:t>Formalise</a:t>
            </a:r>
            <a:r>
              <a:rPr lang="en-US" sz="2800" dirty="0">
                <a:latin typeface="Candara" panose="020E0502030303020204" pitchFamily="34" charset="0"/>
              </a:rPr>
              <a:t> with action plans </a:t>
            </a:r>
            <a:r>
              <a:rPr lang="en-US" sz="2800" dirty="0" smtClean="0">
                <a:latin typeface="Candara" panose="020E0502030303020204" pitchFamily="34" charset="0"/>
              </a:rPr>
              <a:t>or Memorandums of Understanding </a:t>
            </a:r>
            <a:endParaRPr lang="en-US" sz="2800" dirty="0">
              <a:latin typeface="Candara" panose="020E0502030303020204" pitchFamily="34" charset="0"/>
            </a:endParaRPr>
          </a:p>
          <a:p>
            <a:pPr>
              <a:buFont typeface="Arial" panose="020B0604020202020204" pitchFamily="34" charset="0"/>
              <a:buChar char="•"/>
            </a:pPr>
            <a:r>
              <a:rPr lang="en-US" sz="2800" dirty="0">
                <a:latin typeface="Candara" panose="020E0502030303020204" pitchFamily="34" charset="0"/>
              </a:rPr>
              <a:t>Align with institutional priorities (education, safety, well-being)</a:t>
            </a:r>
          </a:p>
          <a:p>
            <a:endParaRPr lang="en-US" sz="2800" b="1" dirty="0" smtClean="0">
              <a:latin typeface="Candara" panose="020E0502030303020204" pitchFamily="34" charset="0"/>
            </a:endParaRPr>
          </a:p>
          <a:p>
            <a:r>
              <a:rPr lang="en-US" sz="2800" b="1" dirty="0" smtClean="0">
                <a:latin typeface="Candara" panose="020E0502030303020204" pitchFamily="34" charset="0"/>
              </a:rPr>
              <a:t>Common </a:t>
            </a:r>
            <a:r>
              <a:rPr lang="en-US" sz="2800" b="1" dirty="0">
                <a:latin typeface="Candara" panose="020E0502030303020204" pitchFamily="34" charset="0"/>
              </a:rPr>
              <a:t>challenges:</a:t>
            </a:r>
            <a:endParaRPr lang="en-US" sz="2800" dirty="0">
              <a:latin typeface="Candara" panose="020E0502030303020204" pitchFamily="34" charset="0"/>
            </a:endParaRPr>
          </a:p>
          <a:p>
            <a:pPr>
              <a:buFont typeface="Arial" panose="020B0604020202020204" pitchFamily="34" charset="0"/>
              <a:buChar char="•"/>
            </a:pPr>
            <a:r>
              <a:rPr lang="en-US" sz="2800" dirty="0">
                <a:latin typeface="Candara" panose="020E0502030303020204" pitchFamily="34" charset="0"/>
              </a:rPr>
              <a:t>Silo </a:t>
            </a:r>
            <a:r>
              <a:rPr lang="en-US" sz="2800" dirty="0" smtClean="0">
                <a:latin typeface="Candara" panose="020E0502030303020204" pitchFamily="34" charset="0"/>
              </a:rPr>
              <a:t>thinking (working in isolation), </a:t>
            </a:r>
            <a:r>
              <a:rPr lang="en-US" sz="2800" dirty="0">
                <a:latin typeface="Candara" panose="020E0502030303020204" pitchFamily="34" charset="0"/>
              </a:rPr>
              <a:t>role confusion, power imbalance, lack of time</a:t>
            </a:r>
          </a:p>
          <a:p>
            <a:pPr>
              <a:buFont typeface="Arial" panose="020B0604020202020204" pitchFamily="34" charset="0"/>
              <a:buChar char="•"/>
            </a:pPr>
            <a:r>
              <a:rPr lang="en-US" sz="2800" dirty="0">
                <a:latin typeface="Candara" panose="020E0502030303020204" pitchFamily="34" charset="0"/>
              </a:rPr>
              <a:t>Overcome by shared training, documentation, and leadership support</a:t>
            </a:r>
          </a:p>
          <a:p>
            <a:endParaRPr lang="en-US" sz="2400" i="1" dirty="0">
              <a:solidFill>
                <a:srgbClr val="00B050"/>
              </a:solidFill>
            </a:endParaRPr>
          </a:p>
          <a:p>
            <a:endParaRPr lang="en-US" sz="2400" i="1" dirty="0">
              <a:solidFill>
                <a:srgbClr val="00B050"/>
              </a:solidFill>
            </a:endParaRPr>
          </a:p>
          <a:p>
            <a:endParaRPr lang="en-US" sz="2400" dirty="0"/>
          </a:p>
        </p:txBody>
      </p:sp>
      <p:grpSp>
        <p:nvGrpSpPr>
          <p:cNvPr id="188" name="Google Shape;188;p5"/>
          <p:cNvGrpSpPr/>
          <p:nvPr/>
        </p:nvGrpSpPr>
        <p:grpSpPr>
          <a:xfrm>
            <a:off x="0" y="9077474"/>
            <a:ext cx="1028700" cy="1209526"/>
            <a:chOff x="0" y="-47625"/>
            <a:chExt cx="270933" cy="318558"/>
          </a:xfrm>
        </p:grpSpPr>
        <p:sp>
          <p:nvSpPr>
            <p:cNvPr id="189" name="Google Shape;189;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EAE4D2"/>
            </a:solidFill>
            <a:ln>
              <a:noFill/>
            </a:ln>
          </p:spPr>
        </p:sp>
        <p:sp>
          <p:nvSpPr>
            <p:cNvPr id="190" name="Google Shape;190;p5"/>
            <p:cNvSpPr txBox="1"/>
            <p:nvPr/>
          </p:nvSpPr>
          <p:spPr>
            <a:xfrm>
              <a:off x="0" y="-47625"/>
              <a:ext cx="27093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239" y="4664605"/>
            <a:ext cx="4190933" cy="2793955"/>
          </a:xfrm>
          <a:prstGeom prst="rect">
            <a:avLst/>
          </a:prstGeom>
        </p:spPr>
      </p:pic>
    </p:spTree>
    <p:extLst>
      <p:ext uri="{BB962C8B-B14F-4D97-AF65-F5344CB8AC3E}">
        <p14:creationId xmlns:p14="http://schemas.microsoft.com/office/powerpoint/2010/main" val="323652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8" name="Google Shape;178;p5"/>
          <p:cNvPicPr preferRelativeResize="0"/>
          <p:nvPr/>
        </p:nvPicPr>
        <p:blipFill rotWithShape="1">
          <a:blip r:embed="rId3">
            <a:alphaModFix/>
          </a:blip>
          <a:srcRect l="37529" r="37529"/>
          <a:stretch/>
        </p:blipFill>
        <p:spPr>
          <a:xfrm>
            <a:off x="1028700" y="0"/>
            <a:ext cx="5925122" cy="9258300"/>
          </a:xfrm>
          <a:prstGeom prst="rect">
            <a:avLst/>
          </a:prstGeom>
          <a:noFill/>
          <a:ln>
            <a:noFill/>
          </a:ln>
        </p:spPr>
      </p:pic>
      <p:grpSp>
        <p:nvGrpSpPr>
          <p:cNvPr id="179" name="Google Shape;179;p5"/>
          <p:cNvGrpSpPr/>
          <p:nvPr/>
        </p:nvGrpSpPr>
        <p:grpSpPr>
          <a:xfrm>
            <a:off x="15853048" y="-912528"/>
            <a:ext cx="3803190" cy="3803190"/>
            <a:chOff x="0" y="0"/>
            <a:chExt cx="812800" cy="812800"/>
          </a:xfrm>
        </p:grpSpPr>
        <p:sp>
          <p:nvSpPr>
            <p:cNvPr id="180" name="Google Shape;180;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2" name="Google Shape;182;p5"/>
          <p:cNvSpPr txBox="1"/>
          <p:nvPr/>
        </p:nvSpPr>
        <p:spPr>
          <a:xfrm>
            <a:off x="7830382" y="590844"/>
            <a:ext cx="9552743" cy="646331"/>
          </a:xfrm>
          <a:prstGeom prst="rect">
            <a:avLst/>
          </a:prstGeom>
          <a:noFill/>
          <a:ln>
            <a:noFill/>
          </a:ln>
        </p:spPr>
        <p:txBody>
          <a:bodyPr spcFirstLastPara="1" wrap="square" lIns="0" tIns="0" rIns="0" bIns="0" anchor="t" anchorCtr="0">
            <a:spAutoFit/>
          </a:bodyPr>
          <a:lstStyle/>
          <a:p>
            <a:pPr lvl="0">
              <a:lnSpc>
                <a:spcPct val="104999"/>
              </a:lnSpc>
            </a:pPr>
            <a:r>
              <a:rPr lang="en-US" sz="4000" b="1" dirty="0">
                <a:solidFill>
                  <a:srgbClr val="17726D"/>
                </a:solidFill>
                <a:latin typeface="Inter"/>
                <a:ea typeface="Inter"/>
                <a:cs typeface="Inter"/>
                <a:sym typeface="Inter"/>
              </a:rPr>
              <a:t>Practical Tools &amp; Case Example</a:t>
            </a:r>
            <a:endParaRPr sz="4000" dirty="0"/>
          </a:p>
        </p:txBody>
      </p:sp>
      <p:sp>
        <p:nvSpPr>
          <p:cNvPr id="184" name="Google Shape;184;p5"/>
          <p:cNvSpPr txBox="1"/>
          <p:nvPr/>
        </p:nvSpPr>
        <p:spPr>
          <a:xfrm>
            <a:off x="7830382" y="6061583"/>
            <a:ext cx="3664643" cy="490855"/>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i="0" u="none" strike="noStrike" cap="none">
                <a:solidFill>
                  <a:srgbClr val="FFFFFF"/>
                </a:solidFill>
                <a:latin typeface="Ultra"/>
                <a:ea typeface="Ultra"/>
                <a:cs typeface="Ultra"/>
                <a:sym typeface="Ultra"/>
              </a:rPr>
              <a:t>MISSION</a:t>
            </a:r>
            <a:endParaRPr/>
          </a:p>
        </p:txBody>
      </p:sp>
      <p:sp>
        <p:nvSpPr>
          <p:cNvPr id="186" name="Google Shape;186;p5"/>
          <p:cNvSpPr txBox="1"/>
          <p:nvPr/>
        </p:nvSpPr>
        <p:spPr>
          <a:xfrm>
            <a:off x="7473833" y="2025568"/>
            <a:ext cx="10631287" cy="5232202"/>
          </a:xfrm>
          <a:prstGeom prst="rect">
            <a:avLst/>
          </a:prstGeom>
          <a:noFill/>
          <a:ln>
            <a:noFill/>
          </a:ln>
        </p:spPr>
        <p:txBody>
          <a:bodyPr spcFirstLastPara="1" wrap="square" lIns="0" tIns="0" rIns="0" bIns="0" anchor="t" anchorCtr="0">
            <a:spAutoFit/>
          </a:bodyPr>
          <a:lstStyle/>
          <a:p>
            <a:r>
              <a:rPr lang="en-US" sz="3200" b="1" dirty="0">
                <a:latin typeface="Candara" panose="020E0502030303020204" pitchFamily="34" charset="0"/>
              </a:rPr>
              <a:t>Useful tools</a:t>
            </a:r>
            <a:r>
              <a:rPr lang="en-US" sz="3200" b="1" dirty="0" smtClean="0">
                <a:latin typeface="Candara" panose="020E0502030303020204" pitchFamily="34" charset="0"/>
              </a:rPr>
              <a:t>:</a:t>
            </a:r>
          </a:p>
          <a:p>
            <a:pPr marL="457200" indent="-457200">
              <a:buFont typeface="Arial" panose="020B0604020202020204" pitchFamily="34" charset="0"/>
              <a:buChar char="•"/>
            </a:pPr>
            <a:r>
              <a:rPr lang="en-US" sz="3200" dirty="0" smtClean="0">
                <a:latin typeface="Candara" panose="020E0502030303020204" pitchFamily="34" charset="0"/>
              </a:rPr>
              <a:t>Joint </a:t>
            </a:r>
            <a:r>
              <a:rPr lang="en-US" sz="3200" dirty="0">
                <a:latin typeface="Candara" panose="020E0502030303020204" pitchFamily="34" charset="0"/>
              </a:rPr>
              <a:t>action </a:t>
            </a:r>
            <a:r>
              <a:rPr lang="en-US" sz="3200" dirty="0" smtClean="0">
                <a:latin typeface="Candara" panose="020E0502030303020204" pitchFamily="34" charset="0"/>
              </a:rPr>
              <a:t>plans</a:t>
            </a:r>
          </a:p>
          <a:p>
            <a:pPr marL="457200" indent="-457200">
              <a:buFont typeface="Arial" panose="020B0604020202020204" pitchFamily="34" charset="0"/>
              <a:buChar char="•"/>
            </a:pPr>
            <a:r>
              <a:rPr lang="en-US" sz="3200" dirty="0">
                <a:latin typeface="Candara" panose="020E0502030303020204" pitchFamily="34" charset="0"/>
              </a:rPr>
              <a:t>Referral protocols (clear, agreed procedure that defines when and how one professional or organisation should connect a young person to another service that can provide the right </a:t>
            </a:r>
            <a:r>
              <a:rPr lang="en-US" sz="3200" dirty="0" smtClean="0">
                <a:latin typeface="Candara" panose="020E0502030303020204" pitchFamily="34" charset="0"/>
              </a:rPr>
              <a:t>support).</a:t>
            </a:r>
          </a:p>
          <a:p>
            <a:pPr marL="457200" indent="-457200">
              <a:buFont typeface="Arial" panose="020B0604020202020204" pitchFamily="34" charset="0"/>
              <a:buChar char="•"/>
            </a:pPr>
            <a:r>
              <a:rPr lang="en-US" sz="3200" dirty="0" smtClean="0">
                <a:latin typeface="Candara" panose="020E0502030303020204" pitchFamily="34" charset="0"/>
              </a:rPr>
              <a:t>Case </a:t>
            </a:r>
            <a:r>
              <a:rPr lang="en-US" sz="3200" dirty="0">
                <a:latin typeface="Candara" panose="020E0502030303020204" pitchFamily="34" charset="0"/>
              </a:rPr>
              <a:t>review </a:t>
            </a:r>
            <a:r>
              <a:rPr lang="en-US" sz="3200" dirty="0" smtClean="0">
                <a:latin typeface="Candara" panose="020E0502030303020204" pitchFamily="34" charset="0"/>
              </a:rPr>
              <a:t>meetings</a:t>
            </a:r>
          </a:p>
          <a:p>
            <a:pPr marL="457200" indent="-457200">
              <a:buFont typeface="Arial" panose="020B0604020202020204" pitchFamily="34" charset="0"/>
              <a:buChar char="•"/>
            </a:pPr>
            <a:r>
              <a:rPr lang="en-US" sz="3200" dirty="0" smtClean="0">
                <a:latin typeface="Candara" panose="020E0502030303020204" pitchFamily="34" charset="0"/>
              </a:rPr>
              <a:t>Shared evaluations</a:t>
            </a:r>
          </a:p>
          <a:p>
            <a:pPr marL="457200" indent="-457200">
              <a:buFont typeface="Arial" panose="020B0604020202020204" pitchFamily="34" charset="0"/>
              <a:buChar char="•"/>
            </a:pPr>
            <a:r>
              <a:rPr lang="en-US" sz="3200" dirty="0" smtClean="0">
                <a:latin typeface="Candara" panose="020E0502030303020204" pitchFamily="34" charset="0"/>
              </a:rPr>
              <a:t>Cross-sector </a:t>
            </a:r>
            <a:r>
              <a:rPr lang="en-US" sz="3200" dirty="0">
                <a:latin typeface="Candara" panose="020E0502030303020204" pitchFamily="34" charset="0"/>
              </a:rPr>
              <a:t>training </a:t>
            </a:r>
            <a:r>
              <a:rPr lang="en-US" sz="3200" dirty="0" smtClean="0">
                <a:latin typeface="Candara" panose="020E0502030303020204" pitchFamily="34" charset="0"/>
              </a:rPr>
              <a:t>sessions</a:t>
            </a:r>
          </a:p>
          <a:p>
            <a:endParaRPr lang="en-US" sz="2800" b="1" dirty="0">
              <a:latin typeface="Candara" panose="020E0502030303020204" pitchFamily="34" charset="0"/>
            </a:endParaRPr>
          </a:p>
          <a:p>
            <a:endParaRPr lang="en-US" sz="2400" dirty="0"/>
          </a:p>
        </p:txBody>
      </p:sp>
      <p:grpSp>
        <p:nvGrpSpPr>
          <p:cNvPr id="188" name="Google Shape;188;p5"/>
          <p:cNvGrpSpPr/>
          <p:nvPr/>
        </p:nvGrpSpPr>
        <p:grpSpPr>
          <a:xfrm>
            <a:off x="0" y="9077474"/>
            <a:ext cx="1028700" cy="1209526"/>
            <a:chOff x="0" y="-47625"/>
            <a:chExt cx="270933" cy="318558"/>
          </a:xfrm>
        </p:grpSpPr>
        <p:sp>
          <p:nvSpPr>
            <p:cNvPr id="189" name="Google Shape;189;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EAE4D2"/>
            </a:solidFill>
            <a:ln>
              <a:noFill/>
            </a:ln>
          </p:spPr>
        </p:sp>
        <p:sp>
          <p:nvSpPr>
            <p:cNvPr id="190" name="Google Shape;190;p5"/>
            <p:cNvSpPr txBox="1"/>
            <p:nvPr/>
          </p:nvSpPr>
          <p:spPr>
            <a:xfrm>
              <a:off x="0" y="-47625"/>
              <a:ext cx="27093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250" y="3880095"/>
            <a:ext cx="4503014" cy="3377675"/>
          </a:xfrm>
          <a:prstGeom prst="rect">
            <a:avLst/>
          </a:prstGeom>
        </p:spPr>
      </p:pic>
    </p:spTree>
    <p:extLst>
      <p:ext uri="{BB962C8B-B14F-4D97-AF65-F5344CB8AC3E}">
        <p14:creationId xmlns:p14="http://schemas.microsoft.com/office/powerpoint/2010/main" val="270235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8" name="Google Shape;178;p5"/>
          <p:cNvPicPr preferRelativeResize="0"/>
          <p:nvPr/>
        </p:nvPicPr>
        <p:blipFill rotWithShape="1">
          <a:blip r:embed="rId3">
            <a:alphaModFix/>
          </a:blip>
          <a:srcRect l="37529" r="37529"/>
          <a:stretch/>
        </p:blipFill>
        <p:spPr>
          <a:xfrm>
            <a:off x="1028700" y="0"/>
            <a:ext cx="5925122" cy="9258300"/>
          </a:xfrm>
          <a:prstGeom prst="rect">
            <a:avLst/>
          </a:prstGeom>
          <a:noFill/>
          <a:ln>
            <a:noFill/>
          </a:ln>
        </p:spPr>
      </p:pic>
      <p:grpSp>
        <p:nvGrpSpPr>
          <p:cNvPr id="179" name="Google Shape;179;p5"/>
          <p:cNvGrpSpPr/>
          <p:nvPr/>
        </p:nvGrpSpPr>
        <p:grpSpPr>
          <a:xfrm>
            <a:off x="15853048" y="-912528"/>
            <a:ext cx="3803190" cy="3803190"/>
            <a:chOff x="0" y="0"/>
            <a:chExt cx="812800" cy="812800"/>
          </a:xfrm>
        </p:grpSpPr>
        <p:sp>
          <p:nvSpPr>
            <p:cNvPr id="180" name="Google Shape;180;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2" name="Google Shape;182;p5"/>
          <p:cNvSpPr txBox="1"/>
          <p:nvPr/>
        </p:nvSpPr>
        <p:spPr>
          <a:xfrm>
            <a:off x="7830382" y="590844"/>
            <a:ext cx="9552743" cy="1292662"/>
          </a:xfrm>
          <a:prstGeom prst="rect">
            <a:avLst/>
          </a:prstGeom>
          <a:noFill/>
          <a:ln>
            <a:noFill/>
          </a:ln>
        </p:spPr>
        <p:txBody>
          <a:bodyPr spcFirstLastPara="1" wrap="square" lIns="0" tIns="0" rIns="0" bIns="0" anchor="t" anchorCtr="0">
            <a:spAutoFit/>
          </a:bodyPr>
          <a:lstStyle/>
          <a:p>
            <a:pPr lvl="0">
              <a:lnSpc>
                <a:spcPct val="104999"/>
              </a:lnSpc>
            </a:pPr>
            <a:r>
              <a:rPr lang="en-US" sz="4000" b="1" dirty="0" smtClean="0">
                <a:solidFill>
                  <a:srgbClr val="17726D"/>
                </a:solidFill>
                <a:latin typeface="Inter"/>
                <a:ea typeface="Inter"/>
                <a:cs typeface="Inter"/>
                <a:sym typeface="Inter"/>
              </a:rPr>
              <a:t>A case study “Integration through sports” project</a:t>
            </a:r>
            <a:endParaRPr sz="4000" dirty="0"/>
          </a:p>
        </p:txBody>
      </p:sp>
      <p:sp>
        <p:nvSpPr>
          <p:cNvPr id="184" name="Google Shape;184;p5"/>
          <p:cNvSpPr txBox="1"/>
          <p:nvPr/>
        </p:nvSpPr>
        <p:spPr>
          <a:xfrm>
            <a:off x="7830382" y="6061583"/>
            <a:ext cx="3664643" cy="490855"/>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i="0" u="none" strike="noStrike" cap="none">
                <a:solidFill>
                  <a:srgbClr val="FFFFFF"/>
                </a:solidFill>
                <a:latin typeface="Ultra"/>
                <a:ea typeface="Ultra"/>
                <a:cs typeface="Ultra"/>
                <a:sym typeface="Ultra"/>
              </a:rPr>
              <a:t>MISSION</a:t>
            </a:r>
            <a:endParaRPr/>
          </a:p>
        </p:txBody>
      </p:sp>
      <p:sp>
        <p:nvSpPr>
          <p:cNvPr id="186" name="Google Shape;186;p5"/>
          <p:cNvSpPr txBox="1"/>
          <p:nvPr/>
        </p:nvSpPr>
        <p:spPr>
          <a:xfrm>
            <a:off x="7473833" y="2025568"/>
            <a:ext cx="10631287" cy="6401753"/>
          </a:xfrm>
          <a:prstGeom prst="rect">
            <a:avLst/>
          </a:prstGeom>
          <a:noFill/>
          <a:ln>
            <a:noFill/>
          </a:ln>
        </p:spPr>
        <p:txBody>
          <a:bodyPr spcFirstLastPara="1" wrap="square" lIns="0" tIns="0" rIns="0" bIns="0" anchor="t" anchorCtr="0">
            <a:spAutoFit/>
          </a:bodyPr>
          <a:lstStyle/>
          <a:p>
            <a:r>
              <a:rPr lang="en-US" sz="2800" dirty="0" smtClean="0">
                <a:latin typeface="Candara" panose="020E0502030303020204" pitchFamily="34" charset="0"/>
              </a:rPr>
              <a:t>(Funded </a:t>
            </a:r>
            <a:r>
              <a:rPr lang="en-US" sz="2800" dirty="0">
                <a:latin typeface="Candara" panose="020E0502030303020204" pitchFamily="34" charset="0"/>
              </a:rPr>
              <a:t>via the European Social </a:t>
            </a:r>
            <a:r>
              <a:rPr lang="en-US" sz="2800" dirty="0" smtClean="0">
                <a:latin typeface="Candara" panose="020E0502030303020204" pitchFamily="34" charset="0"/>
              </a:rPr>
              <a:t>Fund)</a:t>
            </a:r>
          </a:p>
          <a:p>
            <a:r>
              <a:rPr lang="en-US" sz="2800" dirty="0" smtClean="0">
                <a:latin typeface="Candara" panose="020E0502030303020204" pitchFamily="34" charset="0"/>
              </a:rPr>
              <a:t>Is </a:t>
            </a:r>
            <a:r>
              <a:rPr lang="en-US" sz="2800" dirty="0">
                <a:latin typeface="Candara" panose="020E0502030303020204" pitchFamily="34" charset="0"/>
              </a:rPr>
              <a:t>a community-driven initiative that promotes the social inclusion of refugees, migrants, and people seeking protection by linking them with local sports clubs</a:t>
            </a:r>
            <a:r>
              <a:rPr lang="en-US" sz="2800" dirty="0" smtClean="0">
                <a:latin typeface="Candara" panose="020E0502030303020204" pitchFamily="34" charset="0"/>
              </a:rPr>
              <a:t>.</a:t>
            </a:r>
          </a:p>
          <a:p>
            <a:endParaRPr lang="en-US" sz="2800" dirty="0" smtClean="0">
              <a:latin typeface="Candara" panose="020E0502030303020204" pitchFamily="34" charset="0"/>
            </a:endParaRPr>
          </a:p>
          <a:p>
            <a:r>
              <a:rPr lang="en-US" sz="2800" dirty="0" smtClean="0">
                <a:latin typeface="Candara" panose="020E0502030303020204" pitchFamily="34" charset="0"/>
              </a:rPr>
              <a:t>It uses </a:t>
            </a:r>
            <a:r>
              <a:rPr lang="en-US" sz="2800" dirty="0">
                <a:latin typeface="Candara" panose="020E0502030303020204" pitchFamily="34" charset="0"/>
              </a:rPr>
              <a:t>existing sports infrastructure and local goodwill to create welcoming entry points in </a:t>
            </a:r>
            <a:r>
              <a:rPr lang="en-US" sz="2800" dirty="0" err="1">
                <a:latin typeface="Candara" panose="020E0502030303020204" pitchFamily="34" charset="0"/>
              </a:rPr>
              <a:t>neighbourhoods</a:t>
            </a:r>
            <a:r>
              <a:rPr lang="en-US" sz="2800" dirty="0">
                <a:latin typeface="Candara" panose="020E0502030303020204" pitchFamily="34" charset="0"/>
              </a:rPr>
              <a:t> where newcomers live. </a:t>
            </a:r>
            <a:endParaRPr lang="en-US" sz="2800" dirty="0" smtClean="0">
              <a:latin typeface="Candara" panose="020E0502030303020204" pitchFamily="34" charset="0"/>
            </a:endParaRPr>
          </a:p>
          <a:p>
            <a:endParaRPr lang="en-US" sz="2800" dirty="0">
              <a:latin typeface="Candara" panose="020E0502030303020204" pitchFamily="34" charset="0"/>
            </a:endParaRPr>
          </a:p>
          <a:p>
            <a:r>
              <a:rPr lang="en-US" sz="2800" dirty="0" smtClean="0">
                <a:latin typeface="Candara" panose="020E0502030303020204" pitchFamily="34" charset="0"/>
              </a:rPr>
              <a:t>Through </a:t>
            </a:r>
            <a:r>
              <a:rPr lang="en-US" sz="2800" dirty="0">
                <a:latin typeface="Candara" panose="020E0502030303020204" pitchFamily="34" charset="0"/>
              </a:rPr>
              <a:t>these clubs, children and adults can participate in sport close to home, build friendships, practice the local language, and develop social networks that support their integration</a:t>
            </a:r>
            <a:r>
              <a:rPr lang="en-US" sz="2800" dirty="0" smtClean="0">
                <a:latin typeface="Candara" panose="020E0502030303020204" pitchFamily="34" charset="0"/>
              </a:rPr>
              <a:t>.</a:t>
            </a:r>
          </a:p>
          <a:p>
            <a:endParaRPr lang="en-US" sz="2800" dirty="0">
              <a:latin typeface="Candara" panose="020E0502030303020204" pitchFamily="34" charset="0"/>
            </a:endParaRPr>
          </a:p>
          <a:p>
            <a:r>
              <a:rPr lang="en-US" sz="2800" dirty="0">
                <a:latin typeface="Candara" panose="020E0502030303020204" pitchFamily="34" charset="0"/>
                <a:hlinkClick r:id="rId4"/>
              </a:rPr>
              <a:t>https://</a:t>
            </a:r>
            <a:r>
              <a:rPr lang="en-US" sz="2800" dirty="0" smtClean="0">
                <a:latin typeface="Candara" panose="020E0502030303020204" pitchFamily="34" charset="0"/>
                <a:hlinkClick r:id="rId4"/>
              </a:rPr>
              <a:t>irts.isca.org/project</a:t>
            </a:r>
            <a:endParaRPr lang="en-US" sz="2800" dirty="0" smtClean="0">
              <a:latin typeface="Candara" panose="020E0502030303020204" pitchFamily="34" charset="0"/>
            </a:endParaRPr>
          </a:p>
          <a:p>
            <a:endParaRPr lang="en-US" sz="2800" dirty="0">
              <a:latin typeface="Candara" panose="020E0502030303020204" pitchFamily="34" charset="0"/>
            </a:endParaRPr>
          </a:p>
          <a:p>
            <a:endParaRPr lang="en-US" sz="2400" dirty="0"/>
          </a:p>
        </p:txBody>
      </p:sp>
      <p:grpSp>
        <p:nvGrpSpPr>
          <p:cNvPr id="188" name="Google Shape;188;p5"/>
          <p:cNvGrpSpPr/>
          <p:nvPr/>
        </p:nvGrpSpPr>
        <p:grpSpPr>
          <a:xfrm>
            <a:off x="0" y="9077474"/>
            <a:ext cx="1028700" cy="1209526"/>
            <a:chOff x="0" y="-47625"/>
            <a:chExt cx="270933" cy="318558"/>
          </a:xfrm>
        </p:grpSpPr>
        <p:sp>
          <p:nvSpPr>
            <p:cNvPr id="189" name="Google Shape;189;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EAE4D2"/>
            </a:solidFill>
            <a:ln>
              <a:noFill/>
            </a:ln>
          </p:spPr>
        </p:sp>
        <p:sp>
          <p:nvSpPr>
            <p:cNvPr id="190" name="Google Shape;190;p5"/>
            <p:cNvSpPr txBox="1"/>
            <p:nvPr/>
          </p:nvSpPr>
          <p:spPr>
            <a:xfrm>
              <a:off x="0" y="-47625"/>
              <a:ext cx="27093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776" y="3840480"/>
            <a:ext cx="5873046" cy="3312629"/>
          </a:xfrm>
          <a:prstGeom prst="rect">
            <a:avLst/>
          </a:prstGeom>
        </p:spPr>
      </p:pic>
    </p:spTree>
    <p:extLst>
      <p:ext uri="{BB962C8B-B14F-4D97-AF65-F5344CB8AC3E}">
        <p14:creationId xmlns:p14="http://schemas.microsoft.com/office/powerpoint/2010/main" val="324583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4"/>
          <p:cNvGrpSpPr/>
          <p:nvPr/>
        </p:nvGrpSpPr>
        <p:grpSpPr>
          <a:xfrm>
            <a:off x="13270195" y="-180826"/>
            <a:ext cx="5017805" cy="10467826"/>
            <a:chOff x="0" y="-47625"/>
            <a:chExt cx="1321562" cy="2756958"/>
          </a:xfrm>
        </p:grpSpPr>
        <p:sp>
          <p:nvSpPr>
            <p:cNvPr id="152" name="Google Shape;152;p4"/>
            <p:cNvSpPr/>
            <p:nvPr/>
          </p:nvSpPr>
          <p:spPr>
            <a:xfrm>
              <a:off x="0" y="0"/>
              <a:ext cx="1321562" cy="2709333"/>
            </a:xfrm>
            <a:custGeom>
              <a:avLst/>
              <a:gdLst/>
              <a:ahLst/>
              <a:cxnLst/>
              <a:rect l="l" t="t" r="r" b="b"/>
              <a:pathLst>
                <a:path w="1321562" h="2709333" extrusionOk="0">
                  <a:moveTo>
                    <a:pt x="0" y="0"/>
                  </a:moveTo>
                  <a:lnTo>
                    <a:pt x="1321562" y="0"/>
                  </a:lnTo>
                  <a:lnTo>
                    <a:pt x="1321562" y="2709333"/>
                  </a:lnTo>
                  <a:lnTo>
                    <a:pt x="0" y="2709333"/>
                  </a:lnTo>
                  <a:close/>
                </a:path>
              </a:pathLst>
            </a:custGeom>
            <a:solidFill>
              <a:srgbClr val="17726D"/>
            </a:solidFill>
            <a:ln>
              <a:noFill/>
            </a:ln>
          </p:spPr>
        </p:sp>
        <p:sp>
          <p:nvSpPr>
            <p:cNvPr id="153" name="Google Shape;153;p4"/>
            <p:cNvSpPr txBox="1"/>
            <p:nvPr/>
          </p:nvSpPr>
          <p:spPr>
            <a:xfrm>
              <a:off x="0" y="-47625"/>
              <a:ext cx="1321562"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4" name="Google Shape;154;p4"/>
          <p:cNvGrpSpPr/>
          <p:nvPr/>
        </p:nvGrpSpPr>
        <p:grpSpPr>
          <a:xfrm>
            <a:off x="17259300" y="8970513"/>
            <a:ext cx="1028700" cy="1316487"/>
            <a:chOff x="0" y="-47625"/>
            <a:chExt cx="270933" cy="346729"/>
          </a:xfrm>
        </p:grpSpPr>
        <p:sp>
          <p:nvSpPr>
            <p:cNvPr id="155" name="Google Shape;155;p4"/>
            <p:cNvSpPr/>
            <p:nvPr/>
          </p:nvSpPr>
          <p:spPr>
            <a:xfrm>
              <a:off x="0" y="0"/>
              <a:ext cx="270933" cy="299104"/>
            </a:xfrm>
            <a:custGeom>
              <a:avLst/>
              <a:gdLst/>
              <a:ahLst/>
              <a:cxnLst/>
              <a:rect l="l" t="t" r="r" b="b"/>
              <a:pathLst>
                <a:path w="270933" h="299104" extrusionOk="0">
                  <a:moveTo>
                    <a:pt x="0" y="0"/>
                  </a:moveTo>
                  <a:lnTo>
                    <a:pt x="270933" y="0"/>
                  </a:lnTo>
                  <a:lnTo>
                    <a:pt x="270933" y="299104"/>
                  </a:lnTo>
                  <a:lnTo>
                    <a:pt x="0" y="299104"/>
                  </a:lnTo>
                  <a:close/>
                </a:path>
              </a:pathLst>
            </a:custGeom>
            <a:solidFill>
              <a:srgbClr val="EAE4D2"/>
            </a:solidFill>
            <a:ln>
              <a:noFill/>
            </a:ln>
          </p:spPr>
        </p:sp>
        <p:sp>
          <p:nvSpPr>
            <p:cNvPr id="156" name="Google Shape;156;p4"/>
            <p:cNvSpPr txBox="1"/>
            <p:nvPr/>
          </p:nvSpPr>
          <p:spPr>
            <a:xfrm>
              <a:off x="0" y="-47625"/>
              <a:ext cx="270933" cy="346729"/>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7" name="Google Shape;157;p4"/>
          <p:cNvGrpSpPr/>
          <p:nvPr/>
        </p:nvGrpSpPr>
        <p:grpSpPr>
          <a:xfrm>
            <a:off x="10866642" y="-180826"/>
            <a:ext cx="1028700" cy="1316487"/>
            <a:chOff x="0" y="-47625"/>
            <a:chExt cx="270933" cy="346729"/>
          </a:xfrm>
        </p:grpSpPr>
        <p:sp>
          <p:nvSpPr>
            <p:cNvPr id="158" name="Google Shape;158;p4"/>
            <p:cNvSpPr/>
            <p:nvPr/>
          </p:nvSpPr>
          <p:spPr>
            <a:xfrm>
              <a:off x="0" y="0"/>
              <a:ext cx="270933" cy="299104"/>
            </a:xfrm>
            <a:custGeom>
              <a:avLst/>
              <a:gdLst/>
              <a:ahLst/>
              <a:cxnLst/>
              <a:rect l="l" t="t" r="r" b="b"/>
              <a:pathLst>
                <a:path w="270933" h="299104" extrusionOk="0">
                  <a:moveTo>
                    <a:pt x="0" y="0"/>
                  </a:moveTo>
                  <a:lnTo>
                    <a:pt x="270933" y="0"/>
                  </a:lnTo>
                  <a:lnTo>
                    <a:pt x="270933" y="299104"/>
                  </a:lnTo>
                  <a:lnTo>
                    <a:pt x="0" y="299104"/>
                  </a:lnTo>
                  <a:close/>
                </a:path>
              </a:pathLst>
            </a:custGeom>
            <a:solidFill>
              <a:srgbClr val="EAE4D2"/>
            </a:solidFill>
            <a:ln>
              <a:noFill/>
            </a:ln>
          </p:spPr>
        </p:sp>
        <p:sp>
          <p:nvSpPr>
            <p:cNvPr id="159" name="Google Shape;159;p4"/>
            <p:cNvSpPr txBox="1"/>
            <p:nvPr/>
          </p:nvSpPr>
          <p:spPr>
            <a:xfrm>
              <a:off x="0" y="-47625"/>
              <a:ext cx="270933" cy="346729"/>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0" name="Google Shape;160;p4"/>
          <p:cNvPicPr preferRelativeResize="0"/>
          <p:nvPr/>
        </p:nvPicPr>
        <p:blipFill rotWithShape="1">
          <a:blip r:embed="rId3">
            <a:alphaModFix/>
          </a:blip>
          <a:srcRect l="36960" r="36960"/>
          <a:stretch/>
        </p:blipFill>
        <p:spPr>
          <a:xfrm>
            <a:off x="11895342" y="1135661"/>
            <a:ext cx="5363958" cy="8015678"/>
          </a:xfrm>
          <a:prstGeom prst="rect">
            <a:avLst/>
          </a:prstGeom>
          <a:noFill/>
          <a:ln>
            <a:noFill/>
          </a:ln>
        </p:spPr>
      </p:pic>
      <p:grpSp>
        <p:nvGrpSpPr>
          <p:cNvPr id="161" name="Google Shape;161;p4"/>
          <p:cNvGrpSpPr/>
          <p:nvPr/>
        </p:nvGrpSpPr>
        <p:grpSpPr>
          <a:xfrm>
            <a:off x="3268930" y="-1565593"/>
            <a:ext cx="5402508" cy="5402508"/>
            <a:chOff x="0" y="0"/>
            <a:chExt cx="812800" cy="812800"/>
          </a:xfrm>
        </p:grpSpPr>
        <p:sp>
          <p:nvSpPr>
            <p:cNvPr id="162" name="Google Shape;16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4" name="Google Shape;164;p4"/>
          <p:cNvSpPr txBox="1"/>
          <p:nvPr/>
        </p:nvSpPr>
        <p:spPr>
          <a:xfrm>
            <a:off x="444138" y="2677886"/>
            <a:ext cx="11797358" cy="4265783"/>
          </a:xfrm>
          <a:prstGeom prst="rect">
            <a:avLst/>
          </a:prstGeom>
          <a:noFill/>
          <a:ln>
            <a:noFill/>
          </a:ln>
        </p:spPr>
        <p:txBody>
          <a:bodyPr spcFirstLastPara="1" wrap="square" lIns="0" tIns="0" rIns="0" bIns="0" anchor="t" anchorCtr="0">
            <a:spAutoFit/>
          </a:bodyPr>
          <a:lstStyle/>
          <a:p>
            <a:pPr lvl="0">
              <a:lnSpc>
                <a:spcPct val="104999"/>
              </a:lnSpc>
            </a:pPr>
            <a:r>
              <a:rPr lang="en-US" sz="6600" b="1" dirty="0">
                <a:solidFill>
                  <a:srgbClr val="17726D"/>
                </a:solidFill>
                <a:latin typeface="Inter"/>
                <a:ea typeface="Inter"/>
                <a:cs typeface="Inter"/>
                <a:sym typeface="Inter"/>
              </a:rPr>
              <a:t>Sport is not just a game — it’s a bridge. And collaboration is what makes that bridge strong.</a:t>
            </a:r>
            <a:endParaRPr lang="en-US" sz="6600" dirty="0"/>
          </a:p>
        </p:txBody>
      </p:sp>
      <p:grpSp>
        <p:nvGrpSpPr>
          <p:cNvPr id="168" name="Google Shape;168;p4"/>
          <p:cNvGrpSpPr/>
          <p:nvPr/>
        </p:nvGrpSpPr>
        <p:grpSpPr>
          <a:xfrm>
            <a:off x="10196488" y="1215940"/>
            <a:ext cx="715180" cy="715180"/>
            <a:chOff x="0" y="0"/>
            <a:chExt cx="812800" cy="812800"/>
          </a:xfrm>
        </p:grpSpPr>
        <p:sp>
          <p:nvSpPr>
            <p:cNvPr id="169" name="Google Shape;169;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726D"/>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3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333" y="7140887"/>
            <a:ext cx="4490038" cy="2992987"/>
          </a:xfrm>
          <a:prstGeom prst="rect">
            <a:avLst/>
          </a:prstGeom>
        </p:spPr>
      </p:pic>
    </p:spTree>
    <p:extLst>
      <p:ext uri="{BB962C8B-B14F-4D97-AF65-F5344CB8AC3E}">
        <p14:creationId xmlns:p14="http://schemas.microsoft.com/office/powerpoint/2010/main" val="40249304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585</Words>
  <Application>Microsoft Office PowerPoint</Application>
  <PresentationFormat>Custom</PresentationFormat>
  <Paragraphs>90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Ultra</vt:lpstr>
      <vt:lpstr>Candara</vt:lpstr>
      <vt:lpstr>Arial</vt:lpstr>
      <vt:lpstr>Inter</vt:lpstr>
      <vt:lpstr>BioRhyme Expanded ExtraBold</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6</cp:revision>
  <dcterms:created xsi:type="dcterms:W3CDTF">2006-08-16T00:00:00Z</dcterms:created>
  <dcterms:modified xsi:type="dcterms:W3CDTF">2025-10-08T14:17:46Z</dcterms:modified>
</cp:coreProperties>
</file>