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66" r:id="rId3"/>
    <p:sldId id="272" r:id="rId4"/>
    <p:sldId id="267" r:id="rId5"/>
    <p:sldId id="265" r:id="rId6"/>
    <p:sldId id="269" r:id="rId7"/>
    <p:sldId id="273" r:id="rId8"/>
    <p:sldId id="274" r:id="rId9"/>
    <p:sldId id="275" r:id="rId10"/>
    <p:sldId id="276"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037B4-4AD2-488F-9C4C-134F3C10FBD5}" v="19" dt="2025-09-03T12:35:43.113"/>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5" d="100"/>
          <a:sy n="75" d="100"/>
        </p:scale>
        <p:origin x="974" y="283"/>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09-Oct-25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09-Oct-25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09-Oct-25</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09-Oct-25</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09-Oct-25</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09-Oct-25</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09-Oct-25</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09-Oct-25</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09-Oct-25</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09-Oct-25</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09-Oct-25</a:t>
            </a:fld>
            <a:endParaRPr lang="en-US"/>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nordiclarp.org/2016/04/29/chamber-larps-audience-problem/" TargetMode="External"/><Relationship Id="rId2" Type="http://schemas.openxmlformats.org/officeDocument/2006/relationships/hyperlink" Target="https://nordiclarptalks.org/inclusion-in-larp-between-challenge-and-the-experience-of-limits-bjorn-butzen/" TargetMode="External"/><Relationship Id="rId1" Type="http://schemas.openxmlformats.org/officeDocument/2006/relationships/slideLayout" Target="../slideLayouts/slideLayout5.xml"/><Relationship Id="rId4" Type="http://schemas.openxmlformats.org/officeDocument/2006/relationships/hyperlink" Target="https://www.b-ok.de/larp-desig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pl-PL" dirty="0"/>
              <a:t>Module 1</a:t>
            </a:r>
            <a:endParaRPr lang="en-US" dirty="0"/>
          </a:p>
        </p:txBody>
      </p:sp>
      <p:sp>
        <p:nvSpPr>
          <p:cNvPr id="3" name="Subtitle 2"/>
          <p:cNvSpPr>
            <a:spLocks noGrp="1"/>
          </p:cNvSpPr>
          <p:nvPr>
            <p:ph type="subTitle" idx="1"/>
          </p:nvPr>
        </p:nvSpPr>
        <p:spPr>
          <a:xfrm>
            <a:off x="5638800" y="2895600"/>
            <a:ext cx="4038600" cy="914400"/>
          </a:xfrm>
        </p:spPr>
        <p:txBody>
          <a:bodyPr/>
          <a:lstStyle/>
          <a:p>
            <a:r>
              <a:rPr lang="pl-PL" dirty="0"/>
              <a:t>Understanding &amp; Responding to Radicalization</a:t>
            </a:r>
          </a:p>
          <a:p>
            <a:endParaRPr lang="pl-PL" dirty="0"/>
          </a:p>
          <a:p>
            <a:endParaRPr lang="en-US" dirty="0"/>
          </a:p>
        </p:txBody>
      </p:sp>
      <p:sp>
        <p:nvSpPr>
          <p:cNvPr id="6" name="Google Shape;89;p1">
            <a:extLst>
              <a:ext uri="{FF2B5EF4-FFF2-40B4-BE49-F238E27FC236}">
                <a16:creationId xmlns:a16="http://schemas.microsoft.com/office/drawing/2014/main" id="{C54899FC-7741-0EC7-BCDA-F74C6CF4DE4A}"/>
              </a:ext>
            </a:extLst>
          </p:cNvPr>
          <p:cNvSpPr/>
          <p:nvPr/>
        </p:nvSpPr>
        <p:spPr>
          <a:xfrm>
            <a:off x="1676400" y="2286000"/>
            <a:ext cx="3395825" cy="3374157"/>
          </a:xfrm>
          <a:custGeom>
            <a:avLst/>
            <a:gdLst/>
            <a:ahLst/>
            <a:cxnLst/>
            <a:rect l="l" t="t" r="r" b="b"/>
            <a:pathLst>
              <a:path w="2020908" h="2050452" extrusionOk="0">
                <a:moveTo>
                  <a:pt x="0" y="0"/>
                </a:moveTo>
                <a:lnTo>
                  <a:pt x="2020908" y="0"/>
                </a:lnTo>
                <a:lnTo>
                  <a:pt x="2020908" y="2050452"/>
                </a:lnTo>
                <a:lnTo>
                  <a:pt x="0" y="2050452"/>
                </a:lnTo>
                <a:lnTo>
                  <a:pt x="0" y="0"/>
                </a:lnTo>
                <a:close/>
              </a:path>
            </a:pathLst>
          </a:custGeom>
          <a:blipFill rotWithShape="1">
            <a:blip r:embed="rId2">
              <a:alphaModFix/>
            </a:blip>
            <a:stretch>
              <a:fillRect l="-54424" t="-57784" r="-57871" b="-51451"/>
            </a:stretch>
          </a:blipFill>
          <a:ln>
            <a:noFill/>
          </a:ln>
        </p:spPr>
        <p:txBody>
          <a:bodyPr/>
          <a:lstStyle/>
          <a:p>
            <a:endParaRPr lang="en-US"/>
          </a:p>
        </p:txBody>
      </p:sp>
      <p:sp>
        <p:nvSpPr>
          <p:cNvPr id="12" name="TextBox 11">
            <a:extLst>
              <a:ext uri="{FF2B5EF4-FFF2-40B4-BE49-F238E27FC236}">
                <a16:creationId xmlns:a16="http://schemas.microsoft.com/office/drawing/2014/main" id="{006CE152-6A33-CE4D-4D54-E33E01517F98}"/>
              </a:ext>
            </a:extLst>
          </p:cNvPr>
          <p:cNvSpPr txBox="1"/>
          <p:nvPr/>
        </p:nvSpPr>
        <p:spPr>
          <a:xfrm>
            <a:off x="381000" y="5292261"/>
            <a:ext cx="7162800" cy="444096"/>
          </a:xfrm>
          <a:prstGeom prst="rect">
            <a:avLst/>
          </a:prstGeom>
          <a:noFill/>
        </p:spPr>
        <p:txBody>
          <a:bodyPr wrap="square">
            <a:spAutoFit/>
          </a:bodyPr>
          <a:lstStyle/>
          <a:p>
            <a:pPr marL="0" marR="0" lvl="0" indent="0" algn="l" rtl="0">
              <a:lnSpc>
                <a:spcPct val="140014"/>
              </a:lnSpc>
              <a:spcBef>
                <a:spcPts val="0"/>
              </a:spcBef>
              <a:spcAft>
                <a:spcPts val="0"/>
              </a:spcAft>
              <a:buNone/>
            </a:pPr>
            <a:r>
              <a:rPr lang="en-US" sz="1800" b="1" i="0" u="none" strike="noStrike" cap="none" dirty="0">
                <a:solidFill>
                  <a:schemeClr val="bg2">
                    <a:lumMod val="25000"/>
                    <a:lumOff val="75000"/>
                  </a:schemeClr>
                </a:solidFill>
                <a:ea typeface="Candara"/>
                <a:cs typeface="Candara"/>
                <a:sym typeface="Candara"/>
              </a:rPr>
              <a:t>ERASMUS+ PROJECT 2024-1-FR02-KA220-YOU-000244094</a:t>
            </a:r>
            <a:endParaRPr lang="en-US" sz="1800" b="0" i="0" u="none" strike="noStrike" cap="none" dirty="0">
              <a:solidFill>
                <a:schemeClr val="bg2">
                  <a:lumMod val="25000"/>
                  <a:lumOff val="75000"/>
                </a:schemeClr>
              </a:solidFill>
              <a:ea typeface="Candara"/>
              <a:cs typeface="Candara"/>
              <a:sym typeface="Candara"/>
            </a:endParaRPr>
          </a:p>
        </p:txBody>
      </p:sp>
      <p:pic>
        <p:nvPicPr>
          <p:cNvPr id="13" name="Google Shape;95;p1" descr="A blue text on a black background&#10;&#10;Description automatically generated">
            <a:extLst>
              <a:ext uri="{FF2B5EF4-FFF2-40B4-BE49-F238E27FC236}">
                <a16:creationId xmlns:a16="http://schemas.microsoft.com/office/drawing/2014/main" id="{18954534-4CFF-B97F-E24C-D88D66DE55FA}"/>
              </a:ext>
            </a:extLst>
          </p:cNvPr>
          <p:cNvPicPr preferRelativeResize="0"/>
          <p:nvPr/>
        </p:nvPicPr>
        <p:blipFill rotWithShape="1">
          <a:blip r:embed="rId3">
            <a:alphaModFix/>
          </a:blip>
          <a:srcRect/>
          <a:stretch/>
        </p:blipFill>
        <p:spPr>
          <a:xfrm>
            <a:off x="8528861" y="304801"/>
            <a:ext cx="3652979" cy="756425"/>
          </a:xfrm>
          <a:prstGeom prst="rect">
            <a:avLst/>
          </a:prstGeom>
          <a:noFill/>
          <a:ln>
            <a:noFill/>
          </a:ln>
        </p:spPr>
      </p:pic>
      <p:pic>
        <p:nvPicPr>
          <p:cNvPr id="14" name="Google Shape;97;p1">
            <a:extLst>
              <a:ext uri="{FF2B5EF4-FFF2-40B4-BE49-F238E27FC236}">
                <a16:creationId xmlns:a16="http://schemas.microsoft.com/office/drawing/2014/main" id="{C3F96AA3-67C3-6D59-4449-0BA5CA5D8F73}"/>
              </a:ext>
            </a:extLst>
          </p:cNvPr>
          <p:cNvPicPr preferRelativeResize="0"/>
          <p:nvPr/>
        </p:nvPicPr>
        <p:blipFill rotWithShape="1">
          <a:blip r:embed="rId4">
            <a:alphaModFix/>
          </a:blip>
          <a:srcRect/>
          <a:stretch/>
        </p:blipFill>
        <p:spPr>
          <a:xfrm>
            <a:off x="152400" y="228600"/>
            <a:ext cx="1295400" cy="1295400"/>
          </a:xfrm>
          <a:prstGeom prst="rect">
            <a:avLst/>
          </a:prstGeom>
          <a:noFill/>
          <a:ln>
            <a:noFill/>
          </a:ln>
          <a:effectLst>
            <a:softEdge rad="215900"/>
          </a:effectLst>
        </p:spPr>
      </p:pic>
      <p:sp>
        <p:nvSpPr>
          <p:cNvPr id="8" name="TextBox 7">
            <a:extLst>
              <a:ext uri="{FF2B5EF4-FFF2-40B4-BE49-F238E27FC236}">
                <a16:creationId xmlns:a16="http://schemas.microsoft.com/office/drawing/2014/main" id="{10EDA85A-F2E5-2323-8417-786F5605E2DE}"/>
              </a:ext>
            </a:extLst>
          </p:cNvPr>
          <p:cNvSpPr txBox="1"/>
          <p:nvPr/>
        </p:nvSpPr>
        <p:spPr>
          <a:xfrm>
            <a:off x="121920" y="6019800"/>
            <a:ext cx="4724400" cy="738664"/>
          </a:xfrm>
          <a:prstGeom prst="rect">
            <a:avLst/>
          </a:prstGeom>
          <a:noFill/>
        </p:spPr>
        <p:txBody>
          <a:bodyPr wrap="square">
            <a:spAutoFit/>
          </a:bodyPr>
          <a:lstStyle/>
          <a:p>
            <a:pPr algn="just" rtl="0">
              <a:buNone/>
            </a:pPr>
            <a:r>
              <a:rPr lang="en-US" sz="1050" b="1" i="1" dirty="0">
                <a:solidFill>
                  <a:schemeClr val="bg2">
                    <a:lumMod val="25000"/>
                    <a:lumOff val="75000"/>
                  </a:schemeClr>
                </a:solidFill>
                <a:effectLs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endParaRPr lang="en-US" sz="1050" dirty="0">
              <a:solidFill>
                <a:schemeClr val="bg2">
                  <a:lumMod val="25000"/>
                  <a:lumOff val="75000"/>
                </a:schemeClr>
              </a:solidFill>
              <a:effectLst/>
            </a:endParaRPr>
          </a:p>
        </p:txBody>
      </p:sp>
      <p:sp>
        <p:nvSpPr>
          <p:cNvPr id="5" name="TextBox 4">
            <a:extLst>
              <a:ext uri="{FF2B5EF4-FFF2-40B4-BE49-F238E27FC236}">
                <a16:creationId xmlns:a16="http://schemas.microsoft.com/office/drawing/2014/main" id="{53F6F4ED-084D-B81F-7BDB-DEBDA8B8B1F5}"/>
              </a:ext>
            </a:extLst>
          </p:cNvPr>
          <p:cNvSpPr txBox="1"/>
          <p:nvPr/>
        </p:nvSpPr>
        <p:spPr>
          <a:xfrm>
            <a:off x="7523480" y="3271001"/>
            <a:ext cx="4038601" cy="1569660"/>
          </a:xfrm>
          <a:prstGeom prst="rect">
            <a:avLst/>
          </a:prstGeom>
          <a:noFill/>
        </p:spPr>
        <p:txBody>
          <a:bodyPr wrap="square">
            <a:spAutoFit/>
          </a:bodyPr>
          <a:lstStyle/>
          <a:p>
            <a:pPr algn="ctr" rtl="0">
              <a:buNone/>
            </a:pPr>
            <a:r>
              <a:rPr lang="en-US" sz="2400" b="0" i="0" u="none" strike="noStrike" dirty="0">
                <a:solidFill>
                  <a:schemeClr val="accent4">
                    <a:lumMod val="25000"/>
                    <a:lumOff val="75000"/>
                  </a:schemeClr>
                </a:solidFill>
                <a:effectLst/>
              </a:rPr>
              <a:t>ONLINE SYMPOSIUM </a:t>
            </a:r>
            <a:endParaRPr lang="en-US" sz="2400" b="0" dirty="0">
              <a:solidFill>
                <a:schemeClr val="accent4">
                  <a:lumMod val="25000"/>
                  <a:lumOff val="75000"/>
                </a:schemeClr>
              </a:solidFill>
              <a:effectLst/>
            </a:endParaRPr>
          </a:p>
          <a:p>
            <a:pPr algn="ctr" rtl="0">
              <a:buNone/>
            </a:pPr>
            <a:r>
              <a:rPr lang="en-US" sz="2400" b="0" i="0" u="none" strike="noStrike" dirty="0">
                <a:solidFill>
                  <a:schemeClr val="accent4">
                    <a:lumMod val="25000"/>
                    <a:lumOff val="75000"/>
                  </a:schemeClr>
                </a:solidFill>
                <a:effectLst/>
              </a:rPr>
              <a:t>MODULE 6 PRESENTATION</a:t>
            </a:r>
            <a:endParaRPr lang="en-US" sz="2400" b="0" dirty="0">
              <a:solidFill>
                <a:schemeClr val="accent4">
                  <a:lumMod val="25000"/>
                  <a:lumOff val="75000"/>
                </a:schemeClr>
              </a:solidFill>
              <a:effectLst/>
            </a:endParaRPr>
          </a:p>
          <a:p>
            <a:pPr>
              <a:buNone/>
            </a:pPr>
            <a:br>
              <a:rPr lang="en-US" sz="2400" dirty="0">
                <a:solidFill>
                  <a:schemeClr val="accent4">
                    <a:lumMod val="25000"/>
                    <a:lumOff val="75000"/>
                  </a:schemeClr>
                </a:solidFill>
              </a:rPr>
            </a:br>
            <a:endParaRPr lang="en-US" sz="2400" dirty="0">
              <a:solidFill>
                <a:schemeClr val="accent4">
                  <a:lumMod val="25000"/>
                  <a:lumOff val="75000"/>
                </a:schemeClr>
              </a:solidFill>
            </a:endParaRP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26D9E-79E5-D129-1131-8562A1CB5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14E87-2C14-9268-DEBA-0FC097C8786A}"/>
              </a:ext>
            </a:extLst>
          </p:cNvPr>
          <p:cNvSpPr>
            <a:spLocks noGrp="1"/>
          </p:cNvSpPr>
          <p:nvPr>
            <p:ph type="title"/>
          </p:nvPr>
        </p:nvSpPr>
        <p:spPr/>
        <p:txBody>
          <a:bodyPr/>
          <a:lstStyle/>
          <a:p>
            <a:r>
              <a:rPr lang="pl-PL" dirty="0"/>
              <a:t>Debriefing</a:t>
            </a:r>
            <a:endParaRPr lang="en-US" dirty="0"/>
          </a:p>
        </p:txBody>
      </p:sp>
      <p:sp>
        <p:nvSpPr>
          <p:cNvPr id="3" name="Text Placeholder 2">
            <a:extLst>
              <a:ext uri="{FF2B5EF4-FFF2-40B4-BE49-F238E27FC236}">
                <a16:creationId xmlns:a16="http://schemas.microsoft.com/office/drawing/2014/main" id="{86C9E522-1134-A724-C5E4-C64601A2E986}"/>
              </a:ext>
            </a:extLst>
          </p:cNvPr>
          <p:cNvSpPr>
            <a:spLocks noGrp="1"/>
          </p:cNvSpPr>
          <p:nvPr>
            <p:ph type="body" idx="1"/>
          </p:nvPr>
        </p:nvSpPr>
        <p:spPr/>
        <p:txBody>
          <a:bodyPr/>
          <a:lstStyle/>
          <a:p>
            <a:r>
              <a:rPr lang="pl-PL" b="1" dirty="0"/>
              <a:t>Theory</a:t>
            </a:r>
            <a:endParaRPr lang="en-US" dirty="0"/>
          </a:p>
        </p:txBody>
      </p:sp>
      <p:sp>
        <p:nvSpPr>
          <p:cNvPr id="4" name="Content Placeholder 3">
            <a:extLst>
              <a:ext uri="{FF2B5EF4-FFF2-40B4-BE49-F238E27FC236}">
                <a16:creationId xmlns:a16="http://schemas.microsoft.com/office/drawing/2014/main" id="{831D98FC-32C7-8871-A114-6900B9202F00}"/>
              </a:ext>
            </a:extLst>
          </p:cNvPr>
          <p:cNvSpPr>
            <a:spLocks noGrp="1"/>
          </p:cNvSpPr>
          <p:nvPr>
            <p:ph sz="half" idx="2"/>
          </p:nvPr>
        </p:nvSpPr>
        <p:spPr/>
        <p:txBody>
          <a:bodyPr>
            <a:normAutofit/>
          </a:bodyPr>
          <a:lstStyle/>
          <a:p>
            <a:r>
              <a:rPr lang="pl-PL" b="1" dirty="0"/>
              <a:t>Deroling to get out of the character, and debriefing to reflect on the experience</a:t>
            </a:r>
            <a:endParaRPr lang="pl-PL" dirty="0"/>
          </a:p>
          <a:p>
            <a:r>
              <a:rPr lang="pl-PL" b="1" dirty="0"/>
              <a:t>Managing Bleed and specifically Bleed Out (feelings of the character affecting the player)</a:t>
            </a:r>
          </a:p>
          <a:p>
            <a:r>
              <a:rPr lang="pl-PL" b="1" dirty="0"/>
              <a:t>Conclusion of the activity and making sure the learning outcomes are achieved</a:t>
            </a:r>
            <a:endParaRPr lang="en-US" dirty="0"/>
          </a:p>
        </p:txBody>
      </p:sp>
      <p:sp>
        <p:nvSpPr>
          <p:cNvPr id="5" name="Text Placeholder 4">
            <a:extLst>
              <a:ext uri="{FF2B5EF4-FFF2-40B4-BE49-F238E27FC236}">
                <a16:creationId xmlns:a16="http://schemas.microsoft.com/office/drawing/2014/main" id="{27AB17A6-629E-0996-D90C-65CC0EF8CAB6}"/>
              </a:ext>
            </a:extLst>
          </p:cNvPr>
          <p:cNvSpPr>
            <a:spLocks noGrp="1"/>
          </p:cNvSpPr>
          <p:nvPr>
            <p:ph type="body" sz="quarter" idx="3"/>
          </p:nvPr>
        </p:nvSpPr>
        <p:spPr/>
        <p:txBody>
          <a:bodyPr/>
          <a:lstStyle/>
          <a:p>
            <a:r>
              <a:rPr lang="pl-PL" dirty="0"/>
              <a:t>Practical Activity</a:t>
            </a:r>
            <a:endParaRPr lang="en-US" dirty="0"/>
          </a:p>
        </p:txBody>
      </p:sp>
      <p:sp>
        <p:nvSpPr>
          <p:cNvPr id="6" name="Content Placeholder 5">
            <a:extLst>
              <a:ext uri="{FF2B5EF4-FFF2-40B4-BE49-F238E27FC236}">
                <a16:creationId xmlns:a16="http://schemas.microsoft.com/office/drawing/2014/main" id="{CB75D806-BE9A-1989-876A-48E916EC1743}"/>
              </a:ext>
            </a:extLst>
          </p:cNvPr>
          <p:cNvSpPr>
            <a:spLocks noGrp="1"/>
          </p:cNvSpPr>
          <p:nvPr>
            <p:ph sz="quarter" idx="4"/>
          </p:nvPr>
        </p:nvSpPr>
        <p:spPr/>
        <p:txBody>
          <a:bodyPr>
            <a:normAutofit/>
          </a:bodyPr>
          <a:lstStyle/>
          <a:p>
            <a:r>
              <a:rPr lang="pl-PL" b="1" dirty="0"/>
              <a:t>Timeframe of the eduLARP:</a:t>
            </a:r>
            <a:endParaRPr lang="pl-PL" dirty="0"/>
          </a:p>
          <a:p>
            <a:pPr lvl="1"/>
            <a:r>
              <a:rPr lang="pl-PL" b="1" dirty="0"/>
              <a:t>Deroling (5’): </a:t>
            </a:r>
            <a:r>
              <a:rPr lang="pl-PL" dirty="0"/>
              <a:t>getting out of the character</a:t>
            </a:r>
          </a:p>
          <a:p>
            <a:pPr lvl="1"/>
            <a:r>
              <a:rPr lang="pl-PL" b="1" dirty="0"/>
              <a:t>Revisiting Theory (10’): </a:t>
            </a:r>
            <a:r>
              <a:rPr lang="pl-PL" dirty="0"/>
              <a:t>Presenting the model of the briefing again, now with the added experience of the eduLARP</a:t>
            </a:r>
          </a:p>
          <a:p>
            <a:pPr lvl="1"/>
            <a:r>
              <a:rPr lang="pl-PL" b="1" dirty="0"/>
              <a:t>Debriefing (30’): </a:t>
            </a:r>
            <a:r>
              <a:rPr lang="pl-PL" dirty="0"/>
              <a:t>According to the snowball method, of pairs – small groups – large group. </a:t>
            </a:r>
          </a:p>
          <a:p>
            <a:pPr marL="274320" lvl="1" indent="0">
              <a:buNone/>
            </a:pPr>
            <a:endParaRPr lang="pl-PL" dirty="0"/>
          </a:p>
          <a:p>
            <a:endParaRPr lang="en-US" dirty="0"/>
          </a:p>
        </p:txBody>
      </p:sp>
    </p:spTree>
    <p:extLst>
      <p:ext uri="{BB962C8B-B14F-4D97-AF65-F5344CB8AC3E}">
        <p14:creationId xmlns:p14="http://schemas.microsoft.com/office/powerpoint/2010/main" val="402432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8C7A-CAED-5553-2D27-B9C6158347B3}"/>
              </a:ext>
            </a:extLst>
          </p:cNvPr>
          <p:cNvSpPr>
            <a:spLocks noGrp="1"/>
          </p:cNvSpPr>
          <p:nvPr>
            <p:ph type="title"/>
          </p:nvPr>
        </p:nvSpPr>
        <p:spPr/>
        <p:txBody>
          <a:bodyPr/>
          <a:lstStyle/>
          <a:p>
            <a:r>
              <a:rPr lang="pl-PL" dirty="0"/>
              <a:t>Resources &amp; References</a:t>
            </a:r>
            <a:endParaRPr lang="en-US" dirty="0"/>
          </a:p>
        </p:txBody>
      </p:sp>
      <p:sp>
        <p:nvSpPr>
          <p:cNvPr id="3" name="Text Placeholder 2">
            <a:extLst>
              <a:ext uri="{FF2B5EF4-FFF2-40B4-BE49-F238E27FC236}">
                <a16:creationId xmlns:a16="http://schemas.microsoft.com/office/drawing/2014/main" id="{03E7A569-58CA-0E1F-801C-733D63F7C75C}"/>
              </a:ext>
            </a:extLst>
          </p:cNvPr>
          <p:cNvSpPr>
            <a:spLocks noGrp="1"/>
          </p:cNvSpPr>
          <p:nvPr>
            <p:ph type="body" idx="1"/>
          </p:nvPr>
        </p:nvSpPr>
        <p:spPr/>
        <p:txBody>
          <a:bodyPr/>
          <a:lstStyle/>
          <a:p>
            <a:r>
              <a:rPr lang="pl-PL" dirty="0"/>
              <a:t>Resources</a:t>
            </a:r>
            <a:endParaRPr lang="en-US" dirty="0"/>
          </a:p>
        </p:txBody>
      </p:sp>
      <p:sp>
        <p:nvSpPr>
          <p:cNvPr id="4" name="Content Placeholder 3">
            <a:extLst>
              <a:ext uri="{FF2B5EF4-FFF2-40B4-BE49-F238E27FC236}">
                <a16:creationId xmlns:a16="http://schemas.microsoft.com/office/drawing/2014/main" id="{AA4D81CE-5146-ABBA-4200-32EA653FED8D}"/>
              </a:ext>
            </a:extLst>
          </p:cNvPr>
          <p:cNvSpPr>
            <a:spLocks noGrp="1"/>
          </p:cNvSpPr>
          <p:nvPr>
            <p:ph sz="half" idx="2"/>
          </p:nvPr>
        </p:nvSpPr>
        <p:spPr/>
        <p:txBody>
          <a:bodyPr>
            <a:normAutofit fontScale="85000" lnSpcReduction="10000"/>
          </a:bodyPr>
          <a:lstStyle/>
          <a:p>
            <a:pPr lvl="0"/>
            <a:r>
              <a:rPr lang="en-US" dirty="0"/>
              <a:t>Regarding LARPs and limits: </a:t>
            </a:r>
            <a:r>
              <a:rPr lang="en-US" u="sng" dirty="0">
                <a:hlinkClick r:id="rId2"/>
              </a:rPr>
              <a:t>https://nordiclarptalks.org/inclusion-in-larp-between-challenge-and-the-experience-of-limits-bjorn-butzen/</a:t>
            </a:r>
            <a:r>
              <a:rPr lang="en-US" dirty="0"/>
              <a:t> </a:t>
            </a:r>
          </a:p>
          <a:p>
            <a:pPr lvl="0"/>
            <a:r>
              <a:rPr lang="en-US" dirty="0"/>
              <a:t>Advice for </a:t>
            </a:r>
            <a:r>
              <a:rPr lang="en-US" dirty="0" err="1"/>
              <a:t>larp</a:t>
            </a:r>
            <a:r>
              <a:rPr lang="en-US" dirty="0"/>
              <a:t> organizers: </a:t>
            </a:r>
            <a:r>
              <a:rPr lang="en-US" u="sng" dirty="0">
                <a:hlinkClick r:id="rId3"/>
              </a:rPr>
              <a:t>https://nordiclarp.org/2016/04/29/chamber-larps-audience-problem/</a:t>
            </a:r>
            <a:r>
              <a:rPr lang="en-US" dirty="0"/>
              <a:t> </a:t>
            </a:r>
          </a:p>
          <a:p>
            <a:r>
              <a:rPr lang="en-US" dirty="0"/>
              <a:t>Examples of Blackbox LARPs: </a:t>
            </a:r>
            <a:r>
              <a:rPr lang="en-US" u="sng" dirty="0">
                <a:hlinkClick r:id="rId4"/>
              </a:rPr>
              <a:t>https://www.b-ok.de/larp-design/</a:t>
            </a:r>
            <a:endParaRPr lang="en-US" dirty="0"/>
          </a:p>
        </p:txBody>
      </p:sp>
      <p:sp>
        <p:nvSpPr>
          <p:cNvPr id="5" name="Text Placeholder 4">
            <a:extLst>
              <a:ext uri="{FF2B5EF4-FFF2-40B4-BE49-F238E27FC236}">
                <a16:creationId xmlns:a16="http://schemas.microsoft.com/office/drawing/2014/main" id="{B93FFCDC-399A-BAD4-3D64-25EF1834ACD1}"/>
              </a:ext>
            </a:extLst>
          </p:cNvPr>
          <p:cNvSpPr>
            <a:spLocks noGrp="1"/>
          </p:cNvSpPr>
          <p:nvPr>
            <p:ph type="body" sz="quarter" idx="3"/>
          </p:nvPr>
        </p:nvSpPr>
        <p:spPr/>
        <p:txBody>
          <a:bodyPr/>
          <a:lstStyle/>
          <a:p>
            <a:r>
              <a:rPr lang="pl-PL" dirty="0"/>
              <a:t>References</a:t>
            </a:r>
            <a:endParaRPr lang="en-US" dirty="0"/>
          </a:p>
        </p:txBody>
      </p:sp>
      <p:sp>
        <p:nvSpPr>
          <p:cNvPr id="6" name="Content Placeholder 5">
            <a:extLst>
              <a:ext uri="{FF2B5EF4-FFF2-40B4-BE49-F238E27FC236}">
                <a16:creationId xmlns:a16="http://schemas.microsoft.com/office/drawing/2014/main" id="{E00B9242-EC53-73E9-9C67-78EDD2C11A26}"/>
              </a:ext>
            </a:extLst>
          </p:cNvPr>
          <p:cNvSpPr>
            <a:spLocks noGrp="1"/>
          </p:cNvSpPr>
          <p:nvPr>
            <p:ph sz="quarter" idx="4"/>
          </p:nvPr>
        </p:nvSpPr>
        <p:spPr/>
        <p:txBody>
          <a:bodyPr>
            <a:normAutofit fontScale="85000" lnSpcReduction="10000"/>
          </a:bodyPr>
          <a:lstStyle/>
          <a:p>
            <a:pPr lvl="0"/>
            <a:r>
              <a:rPr lang="en-US" dirty="0"/>
              <a:t>Dive In Consortium (2021). </a:t>
            </a:r>
            <a:r>
              <a:rPr lang="en-US" i="1" dirty="0"/>
              <a:t>DIVE IN - Dip Beyond Your Reality: The Manual for Educators and Youth Workers on </a:t>
            </a:r>
            <a:r>
              <a:rPr lang="en-US" i="1" dirty="0" err="1"/>
              <a:t>EduLARP</a:t>
            </a:r>
            <a:r>
              <a:rPr lang="en-US" i="1" dirty="0"/>
              <a:t> Methodology.</a:t>
            </a:r>
            <a:r>
              <a:rPr lang="en-US" dirty="0"/>
              <a:t> </a:t>
            </a:r>
            <a:r>
              <a:rPr lang="pl-PL" dirty="0"/>
              <a:t>Krakow, Poland. </a:t>
            </a:r>
            <a:endParaRPr lang="en-US" dirty="0"/>
          </a:p>
          <a:p>
            <a:pPr lvl="0"/>
            <a:r>
              <a:rPr lang="en-US" dirty="0"/>
              <a:t>Peterson, A., &amp; Vanek, A. (2016). Live action role-playing (LARP): Insight into an underutilized educational tool. In K. Schrier, Learning, Education and Games (pp. 219-240). ETC Press.</a:t>
            </a:r>
          </a:p>
          <a:p>
            <a:r>
              <a:rPr lang="en-US" dirty="0"/>
              <a:t>Kolb, D. A. (2014). Experiential learning: Experience as the source of learning and development. FT Press.</a:t>
            </a:r>
          </a:p>
        </p:txBody>
      </p:sp>
    </p:spTree>
    <p:extLst>
      <p:ext uri="{BB962C8B-B14F-4D97-AF65-F5344CB8AC3E}">
        <p14:creationId xmlns:p14="http://schemas.microsoft.com/office/powerpoint/2010/main" val="12244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3048000" cy="1143000"/>
          </a:xfrm>
        </p:spPr>
        <p:txBody>
          <a:bodyPr>
            <a:normAutofit/>
          </a:bodyPr>
          <a:lstStyle/>
          <a:p>
            <a:r>
              <a:rPr lang="pl-PL" dirty="0"/>
              <a:t>Introduction</a:t>
            </a:r>
            <a:endParaRPr lang="en-US" dirty="0"/>
          </a:p>
        </p:txBody>
      </p:sp>
      <p:sp>
        <p:nvSpPr>
          <p:cNvPr id="3" name="Content Placeholder 2"/>
          <p:cNvSpPr>
            <a:spLocks noGrp="1"/>
          </p:cNvSpPr>
          <p:nvPr>
            <p:ph idx="1"/>
          </p:nvPr>
        </p:nvSpPr>
        <p:spPr>
          <a:xfrm>
            <a:off x="1066800" y="1676400"/>
            <a:ext cx="10058400" cy="2362200"/>
          </a:xfrm>
        </p:spPr>
        <p:txBody>
          <a:bodyPr>
            <a:normAutofit lnSpcReduction="10000"/>
          </a:bodyPr>
          <a:lstStyle/>
          <a:p>
            <a:r>
              <a:rPr lang="pl-PL" dirty="0"/>
              <a:t>To respond to radicalization, one must first understand radicalization (</a:t>
            </a:r>
            <a:r>
              <a:rPr lang="en-US" dirty="0"/>
              <a:t>Dive In Consortium</a:t>
            </a:r>
            <a:r>
              <a:rPr lang="pl-PL" dirty="0"/>
              <a:t>, 2021)</a:t>
            </a:r>
            <a:endParaRPr lang="en-US" dirty="0"/>
          </a:p>
          <a:p>
            <a:r>
              <a:rPr lang="pl-PL" dirty="0"/>
              <a:t>The benefits of eduLARPs in simulating extremes in a safe environment (</a:t>
            </a:r>
            <a:r>
              <a:rPr lang="en-US" dirty="0"/>
              <a:t>Peterson &amp; Vanek, 2016</a:t>
            </a:r>
            <a:r>
              <a:rPr lang="pl-PL" dirty="0"/>
              <a:t>)</a:t>
            </a:r>
            <a:endParaRPr lang="en-US" dirty="0"/>
          </a:p>
          <a:p>
            <a:r>
              <a:rPr lang="pl-PL" dirty="0"/>
              <a:t>Creation of a complete, original blackbox eduLARP specifically for the „Not Just a Game” project, based on experiential learning (Kolb, 2014)</a:t>
            </a:r>
            <a:endParaRPr lang="en-US" dirty="0"/>
          </a:p>
        </p:txBody>
      </p:sp>
      <p:sp>
        <p:nvSpPr>
          <p:cNvPr id="6" name="Title 1">
            <a:extLst>
              <a:ext uri="{FF2B5EF4-FFF2-40B4-BE49-F238E27FC236}">
                <a16:creationId xmlns:a16="http://schemas.microsoft.com/office/drawing/2014/main" id="{5C9D3B36-EE55-FE59-2551-D4A3C442FC62}"/>
              </a:ext>
            </a:extLst>
          </p:cNvPr>
          <p:cNvSpPr txBox="1">
            <a:spLocks/>
          </p:cNvSpPr>
          <p:nvPr/>
        </p:nvSpPr>
        <p:spPr>
          <a:xfrm>
            <a:off x="1066800" y="3962400"/>
            <a:ext cx="3200400" cy="838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pl-PL" dirty="0"/>
              <a:t>Target Groups</a:t>
            </a:r>
            <a:endParaRPr lang="en-US" dirty="0"/>
          </a:p>
        </p:txBody>
      </p:sp>
      <p:sp>
        <p:nvSpPr>
          <p:cNvPr id="7" name="Content Placeholder 2">
            <a:extLst>
              <a:ext uri="{FF2B5EF4-FFF2-40B4-BE49-F238E27FC236}">
                <a16:creationId xmlns:a16="http://schemas.microsoft.com/office/drawing/2014/main" id="{6051784F-3E9D-2BB5-212F-8E375430A8C0}"/>
              </a:ext>
            </a:extLst>
          </p:cNvPr>
          <p:cNvSpPr txBox="1">
            <a:spLocks/>
          </p:cNvSpPr>
          <p:nvPr/>
        </p:nvSpPr>
        <p:spPr>
          <a:xfrm>
            <a:off x="1066800" y="5029200"/>
            <a:ext cx="10210800" cy="12954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r>
              <a:rPr lang="pl-PL" dirty="0"/>
              <a:t>Sport Coaches</a:t>
            </a:r>
          </a:p>
          <a:p>
            <a:r>
              <a:rPr lang="pl-PL" dirty="0"/>
              <a:t>Youth Workers</a:t>
            </a:r>
          </a:p>
          <a:p>
            <a:r>
              <a:rPr lang="pl-PL" dirty="0"/>
              <a:t>Young people at risk of being radicalized</a:t>
            </a:r>
            <a:endParaRPr lang="en-US" dirty="0"/>
          </a:p>
        </p:txBody>
      </p:sp>
    </p:spTree>
    <p:extLst>
      <p:ext uri="{BB962C8B-B14F-4D97-AF65-F5344CB8AC3E}">
        <p14:creationId xmlns:p14="http://schemas.microsoft.com/office/powerpoint/2010/main" val="29050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8CC2-1E28-988E-8975-24541A00981A}"/>
              </a:ext>
            </a:extLst>
          </p:cNvPr>
          <p:cNvSpPr>
            <a:spLocks noGrp="1"/>
          </p:cNvSpPr>
          <p:nvPr>
            <p:ph type="title"/>
          </p:nvPr>
        </p:nvSpPr>
        <p:spPr/>
        <p:txBody>
          <a:bodyPr/>
          <a:lstStyle/>
          <a:p>
            <a:r>
              <a:rPr lang="pl-PL" dirty="0"/>
              <a:t>Learning Outcomes</a:t>
            </a:r>
            <a:endParaRPr lang="en-US" dirty="0"/>
          </a:p>
        </p:txBody>
      </p:sp>
      <p:graphicFrame>
        <p:nvGraphicFramePr>
          <p:cNvPr id="5" name="Content Placeholder 4">
            <a:extLst>
              <a:ext uri="{FF2B5EF4-FFF2-40B4-BE49-F238E27FC236}">
                <a16:creationId xmlns:a16="http://schemas.microsoft.com/office/drawing/2014/main" id="{B5CDB0C9-36D5-5C8D-BF20-4599AD0323A1}"/>
              </a:ext>
            </a:extLst>
          </p:cNvPr>
          <p:cNvGraphicFramePr>
            <a:graphicFrameLocks noGrp="1"/>
          </p:cNvGraphicFramePr>
          <p:nvPr>
            <p:ph idx="1"/>
            <p:extLst>
              <p:ext uri="{D42A27DB-BD31-4B8C-83A1-F6EECF244321}">
                <p14:modId xmlns:p14="http://schemas.microsoft.com/office/powerpoint/2010/main" val="1235115797"/>
              </p:ext>
            </p:extLst>
          </p:nvPr>
        </p:nvGraphicFramePr>
        <p:xfrm>
          <a:off x="1066800" y="1676400"/>
          <a:ext cx="10058397" cy="3623310"/>
        </p:xfrm>
        <a:graphic>
          <a:graphicData uri="http://schemas.openxmlformats.org/drawingml/2006/table">
            <a:tbl>
              <a:tblPr firstRow="1" bandRow="1">
                <a:tableStyleId>{D03447BB-5D67-496B-8E87-E561075AD55C}</a:tableStyleId>
              </a:tblPr>
              <a:tblGrid>
                <a:gridCol w="3352799">
                  <a:extLst>
                    <a:ext uri="{9D8B030D-6E8A-4147-A177-3AD203B41FA5}">
                      <a16:colId xmlns:a16="http://schemas.microsoft.com/office/drawing/2014/main" val="208677268"/>
                    </a:ext>
                  </a:extLst>
                </a:gridCol>
                <a:gridCol w="3352799">
                  <a:extLst>
                    <a:ext uri="{9D8B030D-6E8A-4147-A177-3AD203B41FA5}">
                      <a16:colId xmlns:a16="http://schemas.microsoft.com/office/drawing/2014/main" val="138600061"/>
                    </a:ext>
                  </a:extLst>
                </a:gridCol>
                <a:gridCol w="3352799">
                  <a:extLst>
                    <a:ext uri="{9D8B030D-6E8A-4147-A177-3AD203B41FA5}">
                      <a16:colId xmlns:a16="http://schemas.microsoft.com/office/drawing/2014/main" val="2587008042"/>
                    </a:ext>
                  </a:extLst>
                </a:gridCol>
              </a:tblGrid>
              <a:tr h="370840">
                <a:tc>
                  <a:txBody>
                    <a:bodyPr/>
                    <a:lstStyle/>
                    <a:p>
                      <a:r>
                        <a:rPr lang="pl-PL" sz="2800" dirty="0"/>
                        <a:t>Knowledge</a:t>
                      </a:r>
                      <a:endParaRPr lang="en-US" sz="2800" dirty="0"/>
                    </a:p>
                  </a:txBody>
                  <a:tcPr/>
                </a:tc>
                <a:tc>
                  <a:txBody>
                    <a:bodyPr/>
                    <a:lstStyle/>
                    <a:p>
                      <a:r>
                        <a:rPr lang="pl-PL" sz="2800" dirty="0"/>
                        <a:t>Skills</a:t>
                      </a:r>
                      <a:endParaRPr lang="en-US" sz="2800" dirty="0"/>
                    </a:p>
                  </a:txBody>
                  <a:tcPr/>
                </a:tc>
                <a:tc>
                  <a:txBody>
                    <a:bodyPr/>
                    <a:lstStyle/>
                    <a:p>
                      <a:r>
                        <a:rPr lang="pl-PL" sz="2800" dirty="0"/>
                        <a:t>Competences</a:t>
                      </a:r>
                      <a:endParaRPr lang="en-US" sz="2800" dirty="0"/>
                    </a:p>
                  </a:txBody>
                  <a:tcPr/>
                </a:tc>
                <a:extLst>
                  <a:ext uri="{0D108BD9-81ED-4DB2-BD59-A6C34878D82A}">
                    <a16:rowId xmlns:a16="http://schemas.microsoft.com/office/drawing/2014/main" val="1825730017"/>
                  </a:ext>
                </a:extLst>
              </a:tr>
              <a:tr h="370840">
                <a:tc>
                  <a:txBody>
                    <a:bodyPr/>
                    <a:lstStyle/>
                    <a:p>
                      <a:pPr marL="0" marR="0" algn="l">
                        <a:spcAft>
                          <a:spcPts val="800"/>
                        </a:spcAft>
                        <a:buNone/>
                      </a:pPr>
                      <a:r>
                        <a:rPr lang="en-US" sz="2000" dirty="0">
                          <a:effectLst/>
                          <a:latin typeface="Montserrat" panose="00000500000000000000" pitchFamily="2" charset="0"/>
                          <a:ea typeface="Montserrat" panose="00000500000000000000" pitchFamily="2" charset="0"/>
                          <a:cs typeface="Montserrat" panose="00000500000000000000" pitchFamily="2" charset="0"/>
                        </a:rPr>
                        <a:t>Name the triggers and levels of radicalization</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tc>
                  <a:txBody>
                    <a:bodyPr/>
                    <a:lstStyle/>
                    <a:p>
                      <a:pPr marL="0" marR="0" algn="l">
                        <a:spcAft>
                          <a:spcPts val="800"/>
                        </a:spcAft>
                        <a:buNone/>
                      </a:pPr>
                      <a:r>
                        <a:rPr lang="en-US" sz="2000">
                          <a:effectLst/>
                          <a:latin typeface="Montserrat" panose="00000500000000000000" pitchFamily="2" charset="0"/>
                          <a:ea typeface="Montserrat" panose="00000500000000000000" pitchFamily="2" charset="0"/>
                          <a:cs typeface="Montserrat" panose="00000500000000000000" pitchFamily="2" charset="0"/>
                        </a:rPr>
                        <a:t>Point out concrete examples of radicalization at different levels</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tc>
                  <a:txBody>
                    <a:bodyPr/>
                    <a:lstStyle/>
                    <a:p>
                      <a:pPr marL="0" marR="0" algn="l">
                        <a:spcAft>
                          <a:spcPts val="800"/>
                        </a:spcAft>
                        <a:buNone/>
                      </a:pPr>
                      <a:r>
                        <a:rPr lang="en-US" sz="2000">
                          <a:effectLst/>
                          <a:latin typeface="Montserrat" panose="00000500000000000000" pitchFamily="2" charset="0"/>
                          <a:ea typeface="Montserrat" panose="00000500000000000000" pitchFamily="2" charset="0"/>
                          <a:cs typeface="Montserrat" panose="00000500000000000000" pitchFamily="2" charset="0"/>
                        </a:rPr>
                        <a:t>Write their thoughts, opinions and examples proactively and cooperatively</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extLst>
                  <a:ext uri="{0D108BD9-81ED-4DB2-BD59-A6C34878D82A}">
                    <a16:rowId xmlns:a16="http://schemas.microsoft.com/office/drawing/2014/main" val="2927008022"/>
                  </a:ext>
                </a:extLst>
              </a:tr>
              <a:tr h="370840">
                <a:tc>
                  <a:txBody>
                    <a:bodyPr/>
                    <a:lstStyle/>
                    <a:p>
                      <a:pPr marL="0" marR="0" algn="l">
                        <a:spcAft>
                          <a:spcPts val="800"/>
                        </a:spcAft>
                        <a:buNone/>
                      </a:pPr>
                      <a:r>
                        <a:rPr lang="en-US" sz="2000">
                          <a:effectLst/>
                          <a:latin typeface="Montserrat" panose="00000500000000000000" pitchFamily="2" charset="0"/>
                          <a:ea typeface="Montserrat" panose="00000500000000000000" pitchFamily="2" charset="0"/>
                          <a:cs typeface="Montserrat" panose="00000500000000000000" pitchFamily="2" charset="0"/>
                        </a:rPr>
                        <a:t>Discover the way radicalization operates in fan culture</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tc>
                  <a:txBody>
                    <a:bodyPr/>
                    <a:lstStyle/>
                    <a:p>
                      <a:pPr marL="0" marR="0" algn="l">
                        <a:spcAft>
                          <a:spcPts val="800"/>
                        </a:spcAft>
                        <a:buNone/>
                      </a:pPr>
                      <a:r>
                        <a:rPr lang="en-US" sz="2000" dirty="0">
                          <a:effectLst/>
                          <a:latin typeface="Montserrat" panose="00000500000000000000" pitchFamily="2" charset="0"/>
                          <a:ea typeface="Montserrat" panose="00000500000000000000" pitchFamily="2" charset="0"/>
                          <a:cs typeface="Montserrat" panose="00000500000000000000" pitchFamily="2" charset="0"/>
                        </a:rPr>
                        <a:t>Assess the practical implications of radicalization among fans</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tc>
                  <a:txBody>
                    <a:bodyPr/>
                    <a:lstStyle/>
                    <a:p>
                      <a:pPr marL="0" marR="0" algn="l">
                        <a:spcAft>
                          <a:spcPts val="800"/>
                        </a:spcAft>
                        <a:buNone/>
                      </a:pPr>
                      <a:r>
                        <a:rPr lang="en-US" sz="2000" dirty="0">
                          <a:effectLst/>
                          <a:latin typeface="Montserrat" panose="00000500000000000000" pitchFamily="2" charset="0"/>
                          <a:ea typeface="Montserrat" panose="00000500000000000000" pitchFamily="2" charset="0"/>
                          <a:cs typeface="Montserrat" panose="00000500000000000000" pitchFamily="2" charset="0"/>
                        </a:rPr>
                        <a:t>Role-play characters they have created themselves</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extLst>
                  <a:ext uri="{0D108BD9-81ED-4DB2-BD59-A6C34878D82A}">
                    <a16:rowId xmlns:a16="http://schemas.microsoft.com/office/drawing/2014/main" val="1884443036"/>
                  </a:ext>
                </a:extLst>
              </a:tr>
              <a:tr h="370840">
                <a:tc>
                  <a:txBody>
                    <a:bodyPr/>
                    <a:lstStyle/>
                    <a:p>
                      <a:pPr marL="0" marR="0" algn="l">
                        <a:spcAft>
                          <a:spcPts val="800"/>
                        </a:spcAft>
                        <a:buNone/>
                      </a:pPr>
                      <a:r>
                        <a:rPr lang="en-US" sz="2000">
                          <a:effectLst/>
                          <a:latin typeface="Montserrat" panose="00000500000000000000" pitchFamily="2" charset="0"/>
                          <a:ea typeface="Montserrat" panose="00000500000000000000" pitchFamily="2" charset="0"/>
                          <a:cs typeface="Montserrat" panose="00000500000000000000" pitchFamily="2" charset="0"/>
                        </a:rPr>
                        <a:t>Relate to the effects of radicalization emotionally</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tc>
                  <a:txBody>
                    <a:bodyPr/>
                    <a:lstStyle/>
                    <a:p>
                      <a:pPr marL="0" marR="0" algn="l">
                        <a:spcAft>
                          <a:spcPts val="800"/>
                        </a:spcAft>
                        <a:buNone/>
                      </a:pPr>
                      <a:r>
                        <a:rPr lang="en-US" sz="2000" dirty="0">
                          <a:effectLst/>
                          <a:latin typeface="Montserrat" panose="00000500000000000000" pitchFamily="2" charset="0"/>
                          <a:ea typeface="Montserrat" panose="00000500000000000000" pitchFamily="2" charset="0"/>
                          <a:cs typeface="Montserrat" panose="00000500000000000000" pitchFamily="2" charset="0"/>
                        </a:rPr>
                        <a:t>Identify signs of violent radicalization in the field of sports</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tc>
                  <a:txBody>
                    <a:bodyPr/>
                    <a:lstStyle/>
                    <a:p>
                      <a:pPr marL="0" marR="0" algn="l">
                        <a:spcAft>
                          <a:spcPts val="800"/>
                        </a:spcAft>
                        <a:buNone/>
                      </a:pPr>
                      <a:r>
                        <a:rPr lang="en-US" sz="2000" dirty="0">
                          <a:effectLst/>
                          <a:latin typeface="Montserrat" panose="00000500000000000000" pitchFamily="2" charset="0"/>
                          <a:ea typeface="Montserrat" panose="00000500000000000000" pitchFamily="2" charset="0"/>
                          <a:cs typeface="Montserrat" panose="00000500000000000000" pitchFamily="2" charset="0"/>
                        </a:rPr>
                        <a:t>Estimate the extent of radicalization in an individual or group</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9525" marR="9525" marT="9525" marB="9525" anchor="ctr"/>
                </a:tc>
                <a:extLst>
                  <a:ext uri="{0D108BD9-81ED-4DB2-BD59-A6C34878D82A}">
                    <a16:rowId xmlns:a16="http://schemas.microsoft.com/office/drawing/2014/main" val="4177308297"/>
                  </a:ext>
                </a:extLst>
              </a:tr>
            </a:tbl>
          </a:graphicData>
        </a:graphic>
      </p:graphicFrame>
    </p:spTree>
    <p:extLst>
      <p:ext uri="{BB962C8B-B14F-4D97-AF65-F5344CB8AC3E}">
        <p14:creationId xmlns:p14="http://schemas.microsoft.com/office/powerpoint/2010/main" val="34687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Training Content</a:t>
            </a:r>
            <a:endParaRPr lang="en-US" dirty="0"/>
          </a:p>
        </p:txBody>
      </p:sp>
      <p:sp>
        <p:nvSpPr>
          <p:cNvPr id="3" name="Content Placeholder 2"/>
          <p:cNvSpPr>
            <a:spLocks noGrp="1"/>
          </p:cNvSpPr>
          <p:nvPr>
            <p:ph sz="half" idx="1"/>
          </p:nvPr>
        </p:nvSpPr>
        <p:spPr/>
        <p:txBody>
          <a:bodyPr>
            <a:normAutofit fontScale="92500" lnSpcReduction="10000"/>
          </a:bodyPr>
          <a:lstStyle/>
          <a:p>
            <a:r>
              <a:rPr lang="pl-PL" dirty="0"/>
              <a:t>Full 4-hour workshop (indicative times to the right)</a:t>
            </a:r>
          </a:p>
          <a:p>
            <a:r>
              <a:rPr lang="pl-PL" dirty="0"/>
              <a:t>Requires facilitator</a:t>
            </a:r>
            <a:endParaRPr lang="en-US" dirty="0"/>
          </a:p>
          <a:p>
            <a:r>
              <a:rPr lang="pl-PL" dirty="0"/>
              <a:t>Divided into 3 subchapters:</a:t>
            </a:r>
          </a:p>
          <a:p>
            <a:pPr lvl="1"/>
            <a:r>
              <a:rPr lang="pl-PL" dirty="0"/>
              <a:t>Sub Chapter 1.1: Briefing</a:t>
            </a:r>
          </a:p>
          <a:p>
            <a:pPr lvl="1"/>
            <a:r>
              <a:rPr lang="pl-PL" dirty="0"/>
              <a:t>Sub Chapter 1.2: EduLARP</a:t>
            </a:r>
          </a:p>
          <a:p>
            <a:pPr lvl="1"/>
            <a:r>
              <a:rPr lang="pl-PL" dirty="0"/>
              <a:t>Sub Chapter 1.3: Debriefing</a:t>
            </a:r>
            <a:endParaRPr lang="en-US" dirty="0"/>
          </a:p>
          <a:p>
            <a:r>
              <a:rPr lang="pl-PL" dirty="0"/>
              <a:t>For 9-30 participants + facilitator</a:t>
            </a:r>
          </a:p>
          <a:p>
            <a:r>
              <a:rPr lang="pl-PL" dirty="0"/>
              <a:t>Requirements: one large room/area, choice of grassroots sports to engage in quick matches</a:t>
            </a:r>
          </a:p>
          <a:p>
            <a:pPr marL="0"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634297505"/>
              </p:ext>
            </p:extLst>
          </p:nvPr>
        </p:nvGraphicFramePr>
        <p:xfrm>
          <a:off x="6019800" y="1676400"/>
          <a:ext cx="5257800" cy="2297430"/>
        </p:xfrm>
        <a:graphic>
          <a:graphicData uri="http://schemas.openxmlformats.org/drawingml/2006/table">
            <a:tbl>
              <a:tblPr firstRow="1" bandRow="1">
                <a:tableStyleId>{0E3FDE45-AF77-4B5C-9715-49D594BDF05E}</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52450">
                <a:tc>
                  <a:txBody>
                    <a:bodyPr/>
                    <a:lstStyle/>
                    <a:p>
                      <a:pPr algn="ctr"/>
                      <a:r>
                        <a:rPr lang="pl-PL" dirty="0"/>
                        <a:t>Briefing</a:t>
                      </a:r>
                      <a:endParaRPr lang="en-US" dirty="0"/>
                    </a:p>
                  </a:txBody>
                  <a:tcPr anchor="ctr"/>
                </a:tc>
                <a:tc>
                  <a:txBody>
                    <a:bodyPr/>
                    <a:lstStyle/>
                    <a:p>
                      <a:pPr algn="ctr"/>
                      <a:r>
                        <a:rPr lang="pl-PL" dirty="0"/>
                        <a:t>EduLARP</a:t>
                      </a:r>
                      <a:endParaRPr lang="en-US" dirty="0"/>
                    </a:p>
                  </a:txBody>
                  <a:tcPr anchor="ctr"/>
                </a:tc>
                <a:tc>
                  <a:txBody>
                    <a:bodyPr/>
                    <a:lstStyle/>
                    <a:p>
                      <a:pPr algn="ctr"/>
                      <a:r>
                        <a:rPr lang="pl-PL" dirty="0"/>
                        <a:t>Debriefing</a:t>
                      </a:r>
                      <a:endParaRPr lang="en-US" dirty="0"/>
                    </a:p>
                  </a:txBody>
                  <a:tcPr anchor="ctr"/>
                </a:tc>
                <a:extLst>
                  <a:ext uri="{0D108BD9-81ED-4DB2-BD59-A6C34878D82A}">
                    <a16:rowId xmlns:a16="http://schemas.microsoft.com/office/drawing/2014/main" val="10000"/>
                  </a:ext>
                </a:extLst>
              </a:tr>
              <a:tr h="552450">
                <a:tc>
                  <a:txBody>
                    <a:bodyPr/>
                    <a:lstStyle/>
                    <a:p>
                      <a:pPr algn="ctr"/>
                      <a:r>
                        <a:rPr lang="pl-PL" dirty="0"/>
                        <a:t>Min 20’</a:t>
                      </a:r>
                      <a:endParaRPr lang="en-US" dirty="0"/>
                    </a:p>
                  </a:txBody>
                  <a:tcPr anchor="ctr"/>
                </a:tc>
                <a:tc>
                  <a:txBody>
                    <a:bodyPr/>
                    <a:lstStyle/>
                    <a:p>
                      <a:pPr algn="ctr"/>
                      <a:r>
                        <a:rPr lang="pl-PL" dirty="0"/>
                        <a:t>Min 40’</a:t>
                      </a:r>
                      <a:endParaRPr lang="en-US" dirty="0"/>
                    </a:p>
                  </a:txBody>
                  <a:tcPr anchor="ctr"/>
                </a:tc>
                <a:tc>
                  <a:txBody>
                    <a:bodyPr/>
                    <a:lstStyle/>
                    <a:p>
                      <a:pPr algn="ctr"/>
                      <a:r>
                        <a:rPr lang="pl-PL" dirty="0"/>
                        <a:t>Min 20’</a:t>
                      </a:r>
                      <a:endParaRPr lang="en-US" dirty="0"/>
                    </a:p>
                  </a:txBody>
                  <a:tcPr anchor="ctr"/>
                </a:tc>
                <a:extLst>
                  <a:ext uri="{0D108BD9-81ED-4DB2-BD59-A6C34878D82A}">
                    <a16:rowId xmlns:a16="http://schemas.microsoft.com/office/drawing/2014/main" val="10001"/>
                  </a:ext>
                </a:extLst>
              </a:tr>
              <a:tr h="640080">
                <a:tc>
                  <a:txBody>
                    <a:bodyPr/>
                    <a:lstStyle/>
                    <a:p>
                      <a:pPr algn="ctr"/>
                      <a:r>
                        <a:rPr lang="pl-PL" dirty="0"/>
                        <a:t>Suggested 60’</a:t>
                      </a:r>
                      <a:endParaRPr lang="en-US" dirty="0"/>
                    </a:p>
                  </a:txBody>
                  <a:tcPr anchor="ctr"/>
                </a:tc>
                <a:tc>
                  <a:txBody>
                    <a:bodyPr/>
                    <a:lstStyle/>
                    <a:p>
                      <a:pPr algn="ctr"/>
                      <a:r>
                        <a:rPr lang="pl-PL" dirty="0"/>
                        <a:t>Suggested 90’</a:t>
                      </a:r>
                      <a:endParaRPr lang="en-US" dirty="0"/>
                    </a:p>
                  </a:txBody>
                  <a:tcPr anchor="ctr"/>
                </a:tc>
                <a:tc>
                  <a:txBody>
                    <a:bodyPr/>
                    <a:lstStyle/>
                    <a:p>
                      <a:pPr algn="ctr"/>
                      <a:r>
                        <a:rPr lang="pl-PL" dirty="0"/>
                        <a:t>Suggested 60’</a:t>
                      </a:r>
                      <a:endParaRPr lang="en-US" dirty="0"/>
                    </a:p>
                  </a:txBody>
                  <a:tcPr anchor="ctr"/>
                </a:tc>
                <a:extLst>
                  <a:ext uri="{0D108BD9-81ED-4DB2-BD59-A6C34878D82A}">
                    <a16:rowId xmlns:a16="http://schemas.microsoft.com/office/drawing/2014/main" val="10002"/>
                  </a:ext>
                </a:extLst>
              </a:tr>
              <a:tr h="552450">
                <a:tc>
                  <a:txBody>
                    <a:bodyPr/>
                    <a:lstStyle/>
                    <a:p>
                      <a:pPr algn="ctr"/>
                      <a:r>
                        <a:rPr lang="pl-PL" dirty="0"/>
                        <a:t>Max 75’</a:t>
                      </a:r>
                      <a:endParaRPr lang="en-US" dirty="0"/>
                    </a:p>
                  </a:txBody>
                  <a:tcPr anchor="ctr"/>
                </a:tc>
                <a:tc>
                  <a:txBody>
                    <a:bodyPr/>
                    <a:lstStyle/>
                    <a:p>
                      <a:pPr algn="ctr"/>
                      <a:r>
                        <a:rPr lang="pl-PL" dirty="0"/>
                        <a:t>Max 150’</a:t>
                      </a:r>
                      <a:endParaRPr lang="en-US" dirty="0"/>
                    </a:p>
                  </a:txBody>
                  <a:tcPr anchor="ctr"/>
                </a:tc>
                <a:tc>
                  <a:txBody>
                    <a:bodyPr/>
                    <a:lstStyle/>
                    <a:p>
                      <a:pPr algn="ctr"/>
                      <a:r>
                        <a:rPr lang="pl-PL" dirty="0"/>
                        <a:t>Max 75’</a:t>
                      </a:r>
                      <a:endParaRPr lang="en-US"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839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Sub Chapter 1.1:</a:t>
            </a:r>
            <a:br>
              <a:rPr lang="pl-PL" dirty="0"/>
            </a:br>
            <a:r>
              <a:rPr lang="pl-PL" dirty="0"/>
              <a:t>Briefing</a:t>
            </a:r>
            <a:endParaRPr lang="en-US" dirty="0"/>
          </a:p>
        </p:txBody>
      </p:sp>
      <p:sp>
        <p:nvSpPr>
          <p:cNvPr id="3" name="Text Placeholder 2"/>
          <p:cNvSpPr>
            <a:spLocks noGrp="1"/>
          </p:cNvSpPr>
          <p:nvPr>
            <p:ph type="body" sz="half" idx="2"/>
          </p:nvPr>
        </p:nvSpPr>
        <p:spPr/>
        <p:txBody>
          <a:bodyPr/>
          <a:lstStyle/>
          <a:p>
            <a:r>
              <a:rPr lang="pl-PL" dirty="0"/>
              <a:t>Theory &amp; Practical Activity</a:t>
            </a:r>
            <a:endParaRPr lang="en-US" dirty="0"/>
          </a:p>
        </p:txBody>
      </p:sp>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15" name="Picture Placeholder 14" descr="A group of people in a room&#10;&#10;AI-generated content may be incorrect.">
            <a:extLst>
              <a:ext uri="{FF2B5EF4-FFF2-40B4-BE49-F238E27FC236}">
                <a16:creationId xmlns:a16="http://schemas.microsoft.com/office/drawing/2014/main" id="{E872324D-0860-7AB2-4D26-9DD820A74FDD}"/>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632" b="2632"/>
          <a:stretch>
            <a:fillRect/>
          </a:stretch>
        </p:blipFill>
        <p:spPr/>
      </p:pic>
    </p:spTree>
    <p:extLst>
      <p:ext uri="{BB962C8B-B14F-4D97-AF65-F5344CB8AC3E}">
        <p14:creationId xmlns:p14="http://schemas.microsoft.com/office/powerpoint/2010/main" val="30533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Briefing</a:t>
            </a:r>
            <a:endParaRPr lang="en-US" dirty="0"/>
          </a:p>
        </p:txBody>
      </p:sp>
      <p:sp>
        <p:nvSpPr>
          <p:cNvPr id="3" name="Text Placeholder 2"/>
          <p:cNvSpPr>
            <a:spLocks noGrp="1"/>
          </p:cNvSpPr>
          <p:nvPr>
            <p:ph type="body" idx="1"/>
          </p:nvPr>
        </p:nvSpPr>
        <p:spPr/>
        <p:txBody>
          <a:bodyPr/>
          <a:lstStyle/>
          <a:p>
            <a:r>
              <a:rPr lang="en-US" b="1" dirty="0"/>
              <a:t>Theory</a:t>
            </a:r>
            <a:endParaRPr lang="en-US" dirty="0"/>
          </a:p>
        </p:txBody>
      </p:sp>
      <p:sp>
        <p:nvSpPr>
          <p:cNvPr id="4" name="Content Placeholder 3"/>
          <p:cNvSpPr>
            <a:spLocks noGrp="1"/>
          </p:cNvSpPr>
          <p:nvPr>
            <p:ph sz="half" idx="2"/>
          </p:nvPr>
        </p:nvSpPr>
        <p:spPr/>
        <p:txBody>
          <a:bodyPr/>
          <a:lstStyle/>
          <a:p>
            <a:r>
              <a:rPr lang="pl-PL" b="1" dirty="0"/>
              <a:t>Presentation (5’): </a:t>
            </a:r>
            <a:r>
              <a:rPr lang="en-US" dirty="0"/>
              <a:t>Moghaddam’s model of “Staircase Terrorism” </a:t>
            </a:r>
            <a:r>
              <a:rPr lang="pl-PL" dirty="0"/>
              <a:t>&amp; the 3N model of radicalization leading to violence.</a:t>
            </a:r>
          </a:p>
          <a:p>
            <a:r>
              <a:rPr lang="en-US" b="1" dirty="0"/>
              <a:t>World Café (25’):</a:t>
            </a:r>
            <a:r>
              <a:rPr lang="pl-PL" b="1" dirty="0"/>
              <a:t> Participants separate into groups and discuss the theory and write down examples from their everyday life, as a participatory exercise</a:t>
            </a:r>
            <a:endParaRPr lang="en-US" dirty="0"/>
          </a:p>
        </p:txBody>
      </p:sp>
      <p:sp>
        <p:nvSpPr>
          <p:cNvPr id="5" name="Text Placeholder 4"/>
          <p:cNvSpPr>
            <a:spLocks noGrp="1"/>
          </p:cNvSpPr>
          <p:nvPr>
            <p:ph type="body" sz="quarter" idx="3"/>
          </p:nvPr>
        </p:nvSpPr>
        <p:spPr/>
        <p:txBody>
          <a:bodyPr/>
          <a:lstStyle/>
          <a:p>
            <a:r>
              <a:rPr lang="pl-PL" b="1" dirty="0"/>
              <a:t>Practical activity</a:t>
            </a:r>
            <a:endParaRPr lang="en-US" b="1" dirty="0"/>
          </a:p>
        </p:txBody>
      </p:sp>
      <p:sp>
        <p:nvSpPr>
          <p:cNvPr id="6" name="Content Placeholder 5"/>
          <p:cNvSpPr>
            <a:spLocks noGrp="1"/>
          </p:cNvSpPr>
          <p:nvPr>
            <p:ph sz="quarter" idx="4"/>
          </p:nvPr>
        </p:nvSpPr>
        <p:spPr/>
        <p:txBody>
          <a:bodyPr/>
          <a:lstStyle/>
          <a:p>
            <a:r>
              <a:rPr lang="en-US" b="1" dirty="0"/>
              <a:t>Presentation of the methodology (10’):</a:t>
            </a:r>
            <a:r>
              <a:rPr lang="pl-PL" b="1" dirty="0"/>
              <a:t> </a:t>
            </a:r>
            <a:r>
              <a:rPr lang="pl-PL" dirty="0"/>
              <a:t>Explain what eduLARP is</a:t>
            </a:r>
          </a:p>
          <a:p>
            <a:r>
              <a:rPr lang="en-US" b="1" dirty="0"/>
              <a:t>Explanation of the process &amp; rules (10’):</a:t>
            </a:r>
            <a:r>
              <a:rPr lang="pl-PL" b="1" dirty="0"/>
              <a:t> </a:t>
            </a:r>
            <a:r>
              <a:rPr lang="pl-PL" dirty="0"/>
              <a:t>Prepare participants to participate in the eduLARP</a:t>
            </a:r>
          </a:p>
          <a:p>
            <a:r>
              <a:rPr lang="pl-PL" b="1" dirty="0"/>
              <a:t>Character Workshop </a:t>
            </a:r>
            <a:r>
              <a:rPr lang="en-US" b="1" dirty="0"/>
              <a:t>(10’):</a:t>
            </a:r>
            <a:r>
              <a:rPr lang="pl-PL" b="1" dirty="0"/>
              <a:t> </a:t>
            </a:r>
            <a:r>
              <a:rPr lang="pl-PL" dirty="0"/>
              <a:t>Participants create their characters for the eduLARP („Fans” or „Athletes”)</a:t>
            </a:r>
          </a:p>
          <a:p>
            <a:endParaRPr lang="en-US" dirty="0"/>
          </a:p>
        </p:txBody>
      </p:sp>
    </p:spTree>
    <p:extLst>
      <p:ext uri="{BB962C8B-B14F-4D97-AF65-F5344CB8AC3E}">
        <p14:creationId xmlns:p14="http://schemas.microsoft.com/office/powerpoint/2010/main" val="40787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77B4E-1EED-3CAC-6768-9CB3D4FC1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FDB8A-B7E9-FB79-5227-4CF72F41EE9B}"/>
              </a:ext>
            </a:extLst>
          </p:cNvPr>
          <p:cNvSpPr>
            <a:spLocks noGrp="1"/>
          </p:cNvSpPr>
          <p:nvPr>
            <p:ph type="title"/>
          </p:nvPr>
        </p:nvSpPr>
        <p:spPr/>
        <p:txBody>
          <a:bodyPr/>
          <a:lstStyle/>
          <a:p>
            <a:r>
              <a:rPr lang="pl-PL" dirty="0"/>
              <a:t>Sub Chapter 1.2:</a:t>
            </a:r>
            <a:br>
              <a:rPr lang="pl-PL" dirty="0"/>
            </a:br>
            <a:r>
              <a:rPr lang="pl-PL" dirty="0"/>
              <a:t>EduLARP</a:t>
            </a:r>
            <a:endParaRPr lang="en-US" dirty="0"/>
          </a:p>
        </p:txBody>
      </p:sp>
      <p:sp>
        <p:nvSpPr>
          <p:cNvPr id="3" name="Text Placeholder 2">
            <a:extLst>
              <a:ext uri="{FF2B5EF4-FFF2-40B4-BE49-F238E27FC236}">
                <a16:creationId xmlns:a16="http://schemas.microsoft.com/office/drawing/2014/main" id="{8F5EA855-6623-BE10-6714-25D18D33FB0F}"/>
              </a:ext>
            </a:extLst>
          </p:cNvPr>
          <p:cNvSpPr>
            <a:spLocks noGrp="1"/>
          </p:cNvSpPr>
          <p:nvPr>
            <p:ph type="body" sz="half" idx="2"/>
          </p:nvPr>
        </p:nvSpPr>
        <p:spPr/>
        <p:txBody>
          <a:bodyPr/>
          <a:lstStyle/>
          <a:p>
            <a:r>
              <a:rPr lang="pl-PL" dirty="0"/>
              <a:t>Theory &amp; Practical Activity</a:t>
            </a:r>
            <a:endParaRPr lang="en-US" dirty="0"/>
          </a:p>
        </p:txBody>
      </p:sp>
      <p:sp>
        <p:nvSpPr>
          <p:cNvPr id="6" name="Rounded Rectangle 5" hidden="1">
            <a:extLst>
              <a:ext uri="{FF2B5EF4-FFF2-40B4-BE49-F238E27FC236}">
                <a16:creationId xmlns:a16="http://schemas.microsoft.com/office/drawing/2014/main" id="{62C73A17-165C-0C4B-84AB-372196887431}"/>
              </a:ext>
            </a:extLst>
          </p:cNvPr>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8" name="Picture Placeholder 7">
            <a:extLst>
              <a:ext uri="{FF2B5EF4-FFF2-40B4-BE49-F238E27FC236}">
                <a16:creationId xmlns:a16="http://schemas.microsoft.com/office/drawing/2014/main" id="{2F18BEE7-F72C-AE79-5DD3-0887CD0006EF}"/>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344" b="23344"/>
          <a:stretch>
            <a:fillRect/>
          </a:stretch>
        </p:blipFill>
        <p:spPr/>
      </p:pic>
    </p:spTree>
    <p:extLst>
      <p:ext uri="{BB962C8B-B14F-4D97-AF65-F5344CB8AC3E}">
        <p14:creationId xmlns:p14="http://schemas.microsoft.com/office/powerpoint/2010/main" val="4841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9C3BE-DE43-5817-EAA7-3EB7AB9C8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AA8D3-8781-F352-E0D9-66140FF341D2}"/>
              </a:ext>
            </a:extLst>
          </p:cNvPr>
          <p:cNvSpPr>
            <a:spLocks noGrp="1"/>
          </p:cNvSpPr>
          <p:nvPr>
            <p:ph type="title"/>
          </p:nvPr>
        </p:nvSpPr>
        <p:spPr/>
        <p:txBody>
          <a:bodyPr/>
          <a:lstStyle/>
          <a:p>
            <a:r>
              <a:rPr lang="pl-PL" dirty="0"/>
              <a:t>EduLARP</a:t>
            </a:r>
            <a:endParaRPr lang="en-US" dirty="0"/>
          </a:p>
        </p:txBody>
      </p:sp>
      <p:sp>
        <p:nvSpPr>
          <p:cNvPr id="3" name="Text Placeholder 2">
            <a:extLst>
              <a:ext uri="{FF2B5EF4-FFF2-40B4-BE49-F238E27FC236}">
                <a16:creationId xmlns:a16="http://schemas.microsoft.com/office/drawing/2014/main" id="{E44B200C-F57A-A124-4189-418F36BE75D1}"/>
              </a:ext>
            </a:extLst>
          </p:cNvPr>
          <p:cNvSpPr>
            <a:spLocks noGrp="1"/>
          </p:cNvSpPr>
          <p:nvPr>
            <p:ph type="body" idx="1"/>
          </p:nvPr>
        </p:nvSpPr>
        <p:spPr/>
        <p:txBody>
          <a:bodyPr/>
          <a:lstStyle/>
          <a:p>
            <a:r>
              <a:rPr lang="pl-PL" b="1" dirty="0"/>
              <a:t>Theory</a:t>
            </a:r>
            <a:endParaRPr lang="en-US" dirty="0"/>
          </a:p>
        </p:txBody>
      </p:sp>
      <p:sp>
        <p:nvSpPr>
          <p:cNvPr id="4" name="Content Placeholder 3">
            <a:extLst>
              <a:ext uri="{FF2B5EF4-FFF2-40B4-BE49-F238E27FC236}">
                <a16:creationId xmlns:a16="http://schemas.microsoft.com/office/drawing/2014/main" id="{B5807349-742D-81CC-5A43-504F5841E4D8}"/>
              </a:ext>
            </a:extLst>
          </p:cNvPr>
          <p:cNvSpPr>
            <a:spLocks noGrp="1"/>
          </p:cNvSpPr>
          <p:nvPr>
            <p:ph sz="half" idx="2"/>
          </p:nvPr>
        </p:nvSpPr>
        <p:spPr/>
        <p:txBody>
          <a:bodyPr>
            <a:normAutofit fontScale="92500" lnSpcReduction="10000"/>
          </a:bodyPr>
          <a:lstStyle/>
          <a:p>
            <a:r>
              <a:rPr lang="pl-PL" b="1" dirty="0"/>
              <a:t>Simulation of the violent culture arounding sport competitions</a:t>
            </a:r>
          </a:p>
          <a:p>
            <a:pPr lvl="1"/>
            <a:r>
              <a:rPr lang="pl-PL" b="1" dirty="0"/>
              <a:t>Separation into 3 competing sports teams and their fans.</a:t>
            </a:r>
            <a:endParaRPr lang="pl-PL" dirty="0"/>
          </a:p>
          <a:p>
            <a:pPr lvl="1"/>
            <a:r>
              <a:rPr lang="pl-PL" b="1" dirty="0"/>
              <a:t>Sports Teams engage in simple, quick 5-10’ matches based on a grassroots sport, depending on the available facilities</a:t>
            </a:r>
          </a:p>
          <a:p>
            <a:pPr lvl="1"/>
            <a:r>
              <a:rPr lang="pl-PL" b="1" dirty="0"/>
              <a:t>„Fighting” mechanics: Participants simulate the violence of fans safely using intuitive mechanics of determining the outcome</a:t>
            </a:r>
            <a:endParaRPr lang="en-US" dirty="0"/>
          </a:p>
        </p:txBody>
      </p:sp>
      <p:sp>
        <p:nvSpPr>
          <p:cNvPr id="5" name="Text Placeholder 4">
            <a:extLst>
              <a:ext uri="{FF2B5EF4-FFF2-40B4-BE49-F238E27FC236}">
                <a16:creationId xmlns:a16="http://schemas.microsoft.com/office/drawing/2014/main" id="{721B2135-41C7-5587-5A61-7643171CD169}"/>
              </a:ext>
            </a:extLst>
          </p:cNvPr>
          <p:cNvSpPr>
            <a:spLocks noGrp="1"/>
          </p:cNvSpPr>
          <p:nvPr>
            <p:ph type="body" sz="quarter" idx="3"/>
          </p:nvPr>
        </p:nvSpPr>
        <p:spPr/>
        <p:txBody>
          <a:bodyPr/>
          <a:lstStyle/>
          <a:p>
            <a:r>
              <a:rPr lang="pl-PL" dirty="0"/>
              <a:t>Practical Activity</a:t>
            </a:r>
            <a:endParaRPr lang="en-US" dirty="0"/>
          </a:p>
        </p:txBody>
      </p:sp>
      <p:sp>
        <p:nvSpPr>
          <p:cNvPr id="6" name="Content Placeholder 5">
            <a:extLst>
              <a:ext uri="{FF2B5EF4-FFF2-40B4-BE49-F238E27FC236}">
                <a16:creationId xmlns:a16="http://schemas.microsoft.com/office/drawing/2014/main" id="{AC4B01F0-D2B2-02F3-186E-E5BF6AEAEE6D}"/>
              </a:ext>
            </a:extLst>
          </p:cNvPr>
          <p:cNvSpPr>
            <a:spLocks noGrp="1"/>
          </p:cNvSpPr>
          <p:nvPr>
            <p:ph sz="quarter" idx="4"/>
          </p:nvPr>
        </p:nvSpPr>
        <p:spPr/>
        <p:txBody>
          <a:bodyPr>
            <a:normAutofit fontScale="92500" lnSpcReduction="10000"/>
          </a:bodyPr>
          <a:lstStyle/>
          <a:p>
            <a:r>
              <a:rPr lang="pl-PL" b="1" dirty="0"/>
              <a:t>Timeframe of the eduLARP:</a:t>
            </a:r>
            <a:endParaRPr lang="pl-PL" dirty="0"/>
          </a:p>
          <a:p>
            <a:pPr lvl="1"/>
            <a:r>
              <a:rPr lang="pl-PL" b="1" dirty="0"/>
              <a:t>Out on the Tour! (10’)</a:t>
            </a:r>
          </a:p>
          <a:p>
            <a:pPr lvl="1"/>
            <a:r>
              <a:rPr lang="pl-PL" b="1" dirty="0"/>
              <a:t>First Match (10’)</a:t>
            </a:r>
          </a:p>
          <a:p>
            <a:pPr lvl="1"/>
            <a:r>
              <a:rPr lang="pl-PL" b="1" dirty="0"/>
              <a:t>Hanging Out (20’)</a:t>
            </a:r>
          </a:p>
          <a:p>
            <a:pPr lvl="1"/>
            <a:r>
              <a:rPr lang="pl-PL" b="1" dirty="0"/>
              <a:t>Second Match (10’)</a:t>
            </a:r>
          </a:p>
          <a:p>
            <a:pPr lvl="1"/>
            <a:r>
              <a:rPr lang="pl-PL" b="1" dirty="0"/>
              <a:t>Hanging Out Again (20’)</a:t>
            </a:r>
          </a:p>
          <a:p>
            <a:pPr lvl="1"/>
            <a:r>
              <a:rPr lang="pl-PL" b="1" dirty="0"/>
              <a:t>Third Match (10’)</a:t>
            </a:r>
          </a:p>
          <a:p>
            <a:pPr lvl="1"/>
            <a:r>
              <a:rPr lang="pl-PL" b="1" dirty="0"/>
              <a:t>Final Results &amp; Awards (10’)</a:t>
            </a:r>
          </a:p>
          <a:p>
            <a:pPr marL="274320" lvl="1" indent="0">
              <a:buNone/>
            </a:pPr>
            <a:endParaRPr lang="pl-PL" dirty="0"/>
          </a:p>
          <a:p>
            <a:endParaRPr lang="en-US" dirty="0"/>
          </a:p>
        </p:txBody>
      </p:sp>
    </p:spTree>
    <p:extLst>
      <p:ext uri="{BB962C8B-B14F-4D97-AF65-F5344CB8AC3E}">
        <p14:creationId xmlns:p14="http://schemas.microsoft.com/office/powerpoint/2010/main" val="20222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F003E-174F-907A-6E35-1EB04EC07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3C0EF-9E63-8114-159D-D34BFE4D6D70}"/>
              </a:ext>
            </a:extLst>
          </p:cNvPr>
          <p:cNvSpPr>
            <a:spLocks noGrp="1"/>
          </p:cNvSpPr>
          <p:nvPr>
            <p:ph type="title"/>
          </p:nvPr>
        </p:nvSpPr>
        <p:spPr/>
        <p:txBody>
          <a:bodyPr/>
          <a:lstStyle/>
          <a:p>
            <a:r>
              <a:rPr lang="pl-PL" dirty="0"/>
              <a:t>Sub Chapter 1.3:</a:t>
            </a:r>
            <a:br>
              <a:rPr lang="pl-PL" dirty="0"/>
            </a:br>
            <a:r>
              <a:rPr lang="pl-PL" dirty="0"/>
              <a:t>Debriefing</a:t>
            </a:r>
            <a:endParaRPr lang="en-US" dirty="0"/>
          </a:p>
        </p:txBody>
      </p:sp>
      <p:sp>
        <p:nvSpPr>
          <p:cNvPr id="3" name="Text Placeholder 2">
            <a:extLst>
              <a:ext uri="{FF2B5EF4-FFF2-40B4-BE49-F238E27FC236}">
                <a16:creationId xmlns:a16="http://schemas.microsoft.com/office/drawing/2014/main" id="{7F91156A-8EAB-C759-6F60-3A67F304082D}"/>
              </a:ext>
            </a:extLst>
          </p:cNvPr>
          <p:cNvSpPr>
            <a:spLocks noGrp="1"/>
          </p:cNvSpPr>
          <p:nvPr>
            <p:ph type="body" sz="half" idx="2"/>
          </p:nvPr>
        </p:nvSpPr>
        <p:spPr/>
        <p:txBody>
          <a:bodyPr/>
          <a:lstStyle/>
          <a:p>
            <a:r>
              <a:rPr lang="pl-PL" dirty="0"/>
              <a:t>Theory &amp; Practical Activity</a:t>
            </a:r>
            <a:endParaRPr lang="en-US" dirty="0"/>
          </a:p>
        </p:txBody>
      </p:sp>
      <p:sp>
        <p:nvSpPr>
          <p:cNvPr id="6" name="Rounded Rectangle 5" hidden="1">
            <a:extLst>
              <a:ext uri="{FF2B5EF4-FFF2-40B4-BE49-F238E27FC236}">
                <a16:creationId xmlns:a16="http://schemas.microsoft.com/office/drawing/2014/main" id="{98799ECA-1EC7-C5E8-FF53-FDCFA8BDAEA8}"/>
              </a:ext>
            </a:extLst>
          </p:cNvPr>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9" name="Picture Placeholder 8">
            <a:extLst>
              <a:ext uri="{FF2B5EF4-FFF2-40B4-BE49-F238E27FC236}">
                <a16:creationId xmlns:a16="http://schemas.microsoft.com/office/drawing/2014/main" id="{DA77E7B4-31C5-5195-7B65-A907B95F37E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344" b="23344"/>
          <a:stretch>
            <a:fillRect/>
          </a:stretch>
        </p:blipFill>
        <p:spPr/>
      </p:pic>
    </p:spTree>
    <p:extLst>
      <p:ext uri="{BB962C8B-B14F-4D97-AF65-F5344CB8AC3E}">
        <p14:creationId xmlns:p14="http://schemas.microsoft.com/office/powerpoint/2010/main" val="12605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Basketball presentation (widescreen)</Template>
  <TotalTime>135</TotalTime>
  <Words>886</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Candara</vt:lpstr>
      <vt:lpstr>Franklin Gothic Medium</vt:lpstr>
      <vt:lpstr>Impact</vt:lpstr>
      <vt:lpstr>Montserrat</vt:lpstr>
      <vt:lpstr>Basketball 16x9</vt:lpstr>
      <vt:lpstr>Module 1</vt:lpstr>
      <vt:lpstr>Introduction</vt:lpstr>
      <vt:lpstr>Learning Outcomes</vt:lpstr>
      <vt:lpstr>Training Content</vt:lpstr>
      <vt:lpstr>Sub Chapter 1.1: Briefing</vt:lpstr>
      <vt:lpstr>Briefing</vt:lpstr>
      <vt:lpstr>Sub Chapter 1.2: EduLARP</vt:lpstr>
      <vt:lpstr>EduLARP</vt:lpstr>
      <vt:lpstr>Sub Chapter 1.3: Debriefing</vt:lpstr>
      <vt:lpstr>Debriefing</vt:lpstr>
      <vt:lpstr>Resources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Odysseas Dallas</dc:creator>
  <cp:lastModifiedBy>Odysseas Dallas</cp:lastModifiedBy>
  <cp:revision>3</cp:revision>
  <dcterms:created xsi:type="dcterms:W3CDTF">2025-09-03T10:23:31Z</dcterms:created>
  <dcterms:modified xsi:type="dcterms:W3CDTF">2025-10-09T07:58:35Z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