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287000" cx="18288000"/>
  <p:notesSz cx="6858000" cy="9144000"/>
  <p:embeddedFontLst>
    <p:embeddedFont>
      <p:font typeface="BioRhyme Expanded ExtraBold"/>
      <p:bold r:id="rId16"/>
    </p:embeddedFont>
    <p:embeddedFont>
      <p:font typeface="Poppins"/>
      <p:bold r:id="rId17"/>
      <p:boldItalic r:id="rId18"/>
    </p:embeddedFont>
    <p:embeddedFont>
      <p:font typeface="Inter"/>
      <p:bold r:id="rId19"/>
      <p:boldItalic r:id="rId20"/>
    </p:embeddedFont>
    <p:embeddedFont>
      <p:font typeface="Montserrat"/>
      <p:bold r:id="rId21"/>
      <p:boldItalic r:id="rId22"/>
    </p:embeddedFont>
    <p:embeddedFont>
      <p:font typeface="Open Sans SemiBold"/>
      <p:regular r:id="rId23"/>
      <p:bold r:id="rId24"/>
      <p:italic r:id="rId25"/>
      <p:boldItalic r:id="rId26"/>
    </p:embeddedFont>
    <p:embeddedFont>
      <p:font typeface="BioRhyme Expanded"/>
      <p:regular r:id="rId27"/>
      <p:bold r:id="rId28"/>
    </p:embeddedFont>
    <p:embeddedFont>
      <p:font typeface="Inter Medium"/>
      <p:regular r:id="rId29"/>
      <p:bold r:id="rId30"/>
      <p:italic r:id="rId31"/>
      <p:boldItalic r:id="rId32"/>
    </p:embeddedFont>
    <p:embeddedFont>
      <p:font typeface="Open Sans"/>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5" roundtripDataSignature="AMtx7mgqBWZlln8Ixe99QipdT6pHuARP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E52196-3ACF-4DF8-B6D6-56AF8917F232}">
  <a:tblStyle styleId="{93E52196-3ACF-4DF8-B6D6-56AF8917F23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3E9"/>
          </a:solidFill>
        </a:fill>
      </a:tcStyle>
    </a:wholeTbl>
    <a:band1H>
      <a:tcTxStyle/>
      <a:tcStyle>
        <a:fill>
          <a:solidFill>
            <a:srgbClr val="DEE7D0"/>
          </a:solidFill>
        </a:fill>
      </a:tcStyle>
    </a:band1H>
    <a:band2H>
      <a:tcTxStyle/>
    </a:band2H>
    <a:band1V>
      <a:tcTxStyle/>
      <a:tcStyle>
        <a:fill>
          <a:solidFill>
            <a:srgbClr val="DEE7D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boldItalic.fntdata"/><Relationship Id="rId22" Type="http://schemas.openxmlformats.org/officeDocument/2006/relationships/font" Target="fonts/Montserrat-boldItalic.fntdata"/><Relationship Id="rId21" Type="http://schemas.openxmlformats.org/officeDocument/2006/relationships/font" Target="fonts/Montserrat-bold.fntdata"/><Relationship Id="rId24" Type="http://schemas.openxmlformats.org/officeDocument/2006/relationships/font" Target="fonts/OpenSansSemiBold-bold.fntdata"/><Relationship Id="rId23" Type="http://schemas.openxmlformats.org/officeDocument/2006/relationships/font" Target="fonts/OpenSans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SemiBold-boldItalic.fntdata"/><Relationship Id="rId25" Type="http://schemas.openxmlformats.org/officeDocument/2006/relationships/font" Target="fonts/OpenSansSemiBold-italic.fntdata"/><Relationship Id="rId28" Type="http://schemas.openxmlformats.org/officeDocument/2006/relationships/font" Target="fonts/BioRhymeExpanded-bold.fntdata"/><Relationship Id="rId27" Type="http://schemas.openxmlformats.org/officeDocument/2006/relationships/font" Target="fonts/BioRhymeExpande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nter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nterMedium-italic.fntdata"/><Relationship Id="rId30" Type="http://schemas.openxmlformats.org/officeDocument/2006/relationships/font" Target="fonts/InterMedium-bold.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InterMedium-boldItalic.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oppins-bold.fntdata"/><Relationship Id="rId16" Type="http://schemas.openxmlformats.org/officeDocument/2006/relationships/font" Target="fonts/BioRhymeExpandedExtraBold-bold.fntdata"/><Relationship Id="rId19" Type="http://schemas.openxmlformats.org/officeDocument/2006/relationships/font" Target="fonts/Inter-bold.fntdata"/><Relationship Id="rId18" Type="http://schemas.openxmlformats.org/officeDocument/2006/relationships/font" Target="fonts/Poppi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0.png"/><Relationship Id="rId11"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21.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6.jp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2"/>
        </a:solidFill>
      </p:bgPr>
    </p:bg>
    <p:spTree>
      <p:nvGrpSpPr>
        <p:cNvPr id="83" name="Shape 83"/>
        <p:cNvGrpSpPr/>
        <p:nvPr/>
      </p:nvGrpSpPr>
      <p:grpSpPr>
        <a:xfrm>
          <a:off x="0" y="0"/>
          <a:ext cx="0" cy="0"/>
          <a:chOff x="0" y="0"/>
          <a:chExt cx="0" cy="0"/>
        </a:xfrm>
      </p:grpSpPr>
      <p:cxnSp>
        <p:nvCxnSpPr>
          <p:cNvPr id="84" name="Google Shape;84;p1"/>
          <p:cNvCxnSpPr/>
          <p:nvPr/>
        </p:nvCxnSpPr>
        <p:spPr>
          <a:xfrm>
            <a:off x="1074658" y="8544396"/>
            <a:ext cx="16138684" cy="0"/>
          </a:xfrm>
          <a:prstGeom prst="straightConnector1">
            <a:avLst/>
          </a:prstGeom>
          <a:noFill/>
          <a:ln cap="flat" cmpd="sng" w="38100">
            <a:solidFill>
              <a:srgbClr val="17726D"/>
            </a:solidFill>
            <a:prstDash val="solid"/>
            <a:round/>
            <a:headEnd len="sm" w="sm" type="none"/>
            <a:tailEnd len="sm" w="sm" type="none"/>
          </a:ln>
        </p:spPr>
      </p:cxnSp>
      <p:grpSp>
        <p:nvGrpSpPr>
          <p:cNvPr id="85" name="Google Shape;85;p1"/>
          <p:cNvGrpSpPr/>
          <p:nvPr/>
        </p:nvGrpSpPr>
        <p:grpSpPr>
          <a:xfrm>
            <a:off x="581025" y="7469734"/>
            <a:ext cx="447675" cy="447675"/>
            <a:chOff x="0" y="0"/>
            <a:chExt cx="812800" cy="812800"/>
          </a:xfrm>
        </p:grpSpPr>
        <p:sp>
          <p:nvSpPr>
            <p:cNvPr id="86" name="Google Shape;86;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
          <p:cNvGrpSpPr/>
          <p:nvPr/>
        </p:nvGrpSpPr>
        <p:grpSpPr>
          <a:xfrm>
            <a:off x="16759837" y="4674871"/>
            <a:ext cx="1241303" cy="756432"/>
            <a:chOff x="0" y="-47625"/>
            <a:chExt cx="326928" cy="199225"/>
          </a:xfrm>
        </p:grpSpPr>
        <p:sp>
          <p:nvSpPr>
            <p:cNvPr id="89" name="Google Shape;89;p1"/>
            <p:cNvSpPr/>
            <p:nvPr/>
          </p:nvSpPr>
          <p:spPr>
            <a:xfrm>
              <a:off x="0" y="0"/>
              <a:ext cx="326928" cy="151600"/>
            </a:xfrm>
            <a:custGeom>
              <a:rect b="b" l="l" r="r" t="t"/>
              <a:pathLst>
                <a:path extrusionOk="0" h="151600" w="326928">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177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txBox="1"/>
            <p:nvPr/>
          </p:nvSpPr>
          <p:spPr>
            <a:xfrm>
              <a:off x="0" y="-47625"/>
              <a:ext cx="326928" cy="199225"/>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p1"/>
          <p:cNvSpPr/>
          <p:nvPr/>
        </p:nvSpPr>
        <p:spPr>
          <a:xfrm>
            <a:off x="17063716" y="4993429"/>
            <a:ext cx="633545" cy="300142"/>
          </a:xfrm>
          <a:custGeom>
            <a:rect b="b" l="l" r="r" t="t"/>
            <a:pathLst>
              <a:path extrusionOk="0" h="300142" w="633545">
                <a:moveTo>
                  <a:pt x="0" y="0"/>
                </a:moveTo>
                <a:lnTo>
                  <a:pt x="633544" y="0"/>
                </a:lnTo>
                <a:lnTo>
                  <a:pt x="633544" y="300142"/>
                </a:lnTo>
                <a:lnTo>
                  <a:pt x="0" y="300142"/>
                </a:lnTo>
                <a:lnTo>
                  <a:pt x="0" y="0"/>
                </a:lnTo>
                <a:close/>
              </a:path>
            </a:pathLst>
          </a:custGeom>
          <a:blipFill rotWithShape="1">
            <a:blip r:embed="rId3">
              <a:alphaModFix/>
            </a:blip>
            <a:stretch>
              <a:fillRect b="0" l="0" r="0" t="0"/>
            </a:stretch>
          </a:blipFill>
          <a:ln>
            <a:noFill/>
          </a:ln>
        </p:spPr>
      </p:sp>
      <p:sp>
        <p:nvSpPr>
          <p:cNvPr id="92" name="Google Shape;92;p1"/>
          <p:cNvSpPr/>
          <p:nvPr/>
        </p:nvSpPr>
        <p:spPr>
          <a:xfrm>
            <a:off x="15172096" y="8610600"/>
            <a:ext cx="1327996" cy="1246133"/>
          </a:xfrm>
          <a:custGeom>
            <a:rect b="b" l="l" r="r" t="t"/>
            <a:pathLst>
              <a:path extrusionOk="0" h="1246133" w="1327996">
                <a:moveTo>
                  <a:pt x="0" y="0"/>
                </a:moveTo>
                <a:lnTo>
                  <a:pt x="1327996" y="0"/>
                </a:lnTo>
                <a:lnTo>
                  <a:pt x="1327996" y="1246133"/>
                </a:lnTo>
                <a:lnTo>
                  <a:pt x="0" y="1246133"/>
                </a:lnTo>
                <a:lnTo>
                  <a:pt x="0" y="0"/>
                </a:lnTo>
                <a:close/>
              </a:path>
            </a:pathLst>
          </a:custGeom>
          <a:blipFill rotWithShape="1">
            <a:blip r:embed="rId4">
              <a:alphaModFix/>
            </a:blip>
            <a:stretch>
              <a:fillRect b="0" l="0" r="0" t="0"/>
            </a:stretch>
          </a:blipFill>
          <a:ln>
            <a:noFill/>
          </a:ln>
        </p:spPr>
      </p:sp>
      <p:sp>
        <p:nvSpPr>
          <p:cNvPr id="93" name="Google Shape;93;p1"/>
          <p:cNvSpPr/>
          <p:nvPr/>
        </p:nvSpPr>
        <p:spPr>
          <a:xfrm>
            <a:off x="11799242" y="5206803"/>
            <a:ext cx="2020908" cy="2050452"/>
          </a:xfrm>
          <a:custGeom>
            <a:rect b="b" l="l" r="r" t="t"/>
            <a:pathLst>
              <a:path extrusionOk="0" h="2050452" w="2020908">
                <a:moveTo>
                  <a:pt x="0" y="0"/>
                </a:moveTo>
                <a:lnTo>
                  <a:pt x="2020908" y="0"/>
                </a:lnTo>
                <a:lnTo>
                  <a:pt x="2020908" y="2050452"/>
                </a:lnTo>
                <a:lnTo>
                  <a:pt x="0" y="2050452"/>
                </a:lnTo>
                <a:lnTo>
                  <a:pt x="0" y="0"/>
                </a:lnTo>
                <a:close/>
              </a:path>
            </a:pathLst>
          </a:custGeom>
          <a:blipFill rotWithShape="1">
            <a:blip r:embed="rId5">
              <a:alphaModFix/>
            </a:blip>
            <a:stretch>
              <a:fillRect b="-51458" l="-54427" r="-57873" t="-57790"/>
            </a:stretch>
          </a:blipFill>
          <a:ln>
            <a:noFill/>
          </a:ln>
        </p:spPr>
      </p:sp>
      <p:grpSp>
        <p:nvGrpSpPr>
          <p:cNvPr id="94" name="Google Shape;94;p1"/>
          <p:cNvGrpSpPr/>
          <p:nvPr/>
        </p:nvGrpSpPr>
        <p:grpSpPr>
          <a:xfrm>
            <a:off x="581025" y="1594088"/>
            <a:ext cx="12300900" cy="4067312"/>
            <a:chOff x="-1751108" y="735843"/>
            <a:chExt cx="16401200" cy="5423082"/>
          </a:xfrm>
        </p:grpSpPr>
        <p:sp>
          <p:nvSpPr>
            <p:cNvPr id="95" name="Google Shape;95;p1"/>
            <p:cNvSpPr txBox="1"/>
            <p:nvPr/>
          </p:nvSpPr>
          <p:spPr>
            <a:xfrm>
              <a:off x="-1751108" y="2172225"/>
              <a:ext cx="15460200" cy="3986700"/>
            </a:xfrm>
            <a:prstGeom prst="rect">
              <a:avLst/>
            </a:prstGeom>
            <a:noFill/>
            <a:ln>
              <a:noFill/>
            </a:ln>
          </p:spPr>
          <p:txBody>
            <a:bodyPr anchorCtr="0" anchor="t" bIns="0" lIns="0" spcFirstLastPara="1" rIns="0" wrap="square" tIns="0">
              <a:spAutoFit/>
            </a:bodyPr>
            <a:lstStyle/>
            <a:p>
              <a:pPr indent="0" lvl="0" marL="0" marR="0" rtl="0" algn="l">
                <a:lnSpc>
                  <a:spcPct val="74998"/>
                </a:lnSpc>
                <a:spcBef>
                  <a:spcPts val="0"/>
                </a:spcBef>
                <a:spcAft>
                  <a:spcPts val="0"/>
                </a:spcAft>
                <a:buNone/>
              </a:pPr>
              <a:r>
                <a:rPr b="1" i="0" lang="en-GB" sz="12200" u="none" cap="none" strike="noStrike">
                  <a:solidFill>
                    <a:srgbClr val="578161"/>
                  </a:solidFill>
                  <a:latin typeface="BioRhyme Expanded"/>
                  <a:ea typeface="BioRhyme Expanded"/>
                  <a:cs typeface="BioRhyme Expanded"/>
                  <a:sym typeface="BioRhyme Expanded"/>
                </a:rPr>
                <a:t>JUST</a:t>
              </a:r>
              <a:endParaRPr b="1" sz="13700">
                <a:latin typeface="BioRhyme Expanded"/>
                <a:ea typeface="BioRhyme Expanded"/>
                <a:cs typeface="BioRhyme Expanded"/>
                <a:sym typeface="BioRhyme Expanded"/>
              </a:endParaRPr>
            </a:p>
            <a:p>
              <a:pPr indent="0" lvl="0" marL="0" marR="0" rtl="0" algn="ctr">
                <a:lnSpc>
                  <a:spcPct val="75000"/>
                </a:lnSpc>
                <a:spcBef>
                  <a:spcPts val="0"/>
                </a:spcBef>
                <a:spcAft>
                  <a:spcPts val="0"/>
                </a:spcAft>
                <a:buNone/>
              </a:pPr>
              <a:r>
                <a:rPr b="1" i="0" lang="en-GB" sz="4900" u="none" cap="none" strike="noStrike">
                  <a:solidFill>
                    <a:srgbClr val="578161"/>
                  </a:solidFill>
                </a:rPr>
                <a:t>COUNTERING RADICALISATION THROUGH A SPORTS INTERVENTION</a:t>
              </a:r>
              <a:endParaRPr b="1" sz="4900"/>
            </a:p>
            <a:p>
              <a:pPr indent="0" lvl="0" marL="0" marR="0" rtl="0" algn="l">
                <a:lnSpc>
                  <a:spcPct val="75000"/>
                </a:lnSpc>
                <a:spcBef>
                  <a:spcPts val="0"/>
                </a:spcBef>
                <a:spcAft>
                  <a:spcPts val="0"/>
                </a:spcAft>
                <a:buNone/>
              </a:pPr>
              <a:r>
                <a:t/>
              </a:r>
              <a:endParaRPr b="0" i="0" sz="3900" u="none" cap="none" strike="noStrike">
                <a:solidFill>
                  <a:srgbClr val="578161"/>
                </a:solidFill>
                <a:latin typeface="Arial"/>
                <a:ea typeface="Arial"/>
                <a:cs typeface="Arial"/>
                <a:sym typeface="Arial"/>
              </a:endParaRPr>
            </a:p>
          </p:txBody>
        </p:sp>
        <p:sp>
          <p:nvSpPr>
            <p:cNvPr id="96" name="Google Shape;96;p1"/>
            <p:cNvSpPr txBox="1"/>
            <p:nvPr/>
          </p:nvSpPr>
          <p:spPr>
            <a:xfrm>
              <a:off x="7982592" y="3162392"/>
              <a:ext cx="6667500" cy="712800"/>
            </a:xfrm>
            <a:prstGeom prst="rect">
              <a:avLst/>
            </a:prstGeom>
            <a:noFill/>
            <a:ln>
              <a:noFill/>
            </a:ln>
          </p:spPr>
          <p:txBody>
            <a:bodyPr anchorCtr="0" anchor="t" bIns="0" lIns="0" spcFirstLastPara="1" rIns="0" wrap="square" tIns="0">
              <a:spAutoFit/>
            </a:bodyPr>
            <a:lstStyle/>
            <a:p>
              <a:pPr indent="0" lvl="0" marL="0" marR="0" rtl="0" algn="ctr">
                <a:lnSpc>
                  <a:spcPct val="85014"/>
                </a:lnSpc>
                <a:spcBef>
                  <a:spcPts val="0"/>
                </a:spcBef>
                <a:spcAft>
                  <a:spcPts val="0"/>
                </a:spcAft>
                <a:buNone/>
              </a:pPr>
              <a:r>
                <a:rPr b="1" i="0" lang="en-GB" sz="4084" u="none" cap="none" strike="noStrike">
                  <a:solidFill>
                    <a:srgbClr val="000000"/>
                  </a:solidFill>
                  <a:latin typeface="BioRhyme Expanded ExtraBold"/>
                  <a:ea typeface="BioRhyme Expanded ExtraBold"/>
                  <a:cs typeface="BioRhyme Expanded ExtraBold"/>
                  <a:sym typeface="BioRhyme Expanded ExtraBold"/>
                </a:rPr>
                <a:t>A GAME</a:t>
              </a:r>
              <a:endParaRPr/>
            </a:p>
          </p:txBody>
        </p:sp>
        <p:sp>
          <p:nvSpPr>
            <p:cNvPr id="97" name="Google Shape;97;p1"/>
            <p:cNvSpPr txBox="1"/>
            <p:nvPr/>
          </p:nvSpPr>
          <p:spPr>
            <a:xfrm>
              <a:off x="2045821" y="735843"/>
              <a:ext cx="3926700" cy="627900"/>
            </a:xfrm>
            <a:prstGeom prst="rect">
              <a:avLst/>
            </a:prstGeom>
            <a:noFill/>
            <a:ln>
              <a:noFill/>
            </a:ln>
          </p:spPr>
          <p:txBody>
            <a:bodyPr anchorCtr="0" anchor="t" bIns="0" lIns="0" spcFirstLastPara="1" rIns="0" wrap="square" tIns="0">
              <a:spAutoFit/>
            </a:bodyPr>
            <a:lstStyle/>
            <a:p>
              <a:pPr indent="0" lvl="0" marL="0" marR="0" rtl="0" algn="l">
                <a:lnSpc>
                  <a:spcPct val="84995"/>
                </a:lnSpc>
                <a:spcBef>
                  <a:spcPts val="0"/>
                </a:spcBef>
                <a:spcAft>
                  <a:spcPts val="0"/>
                </a:spcAft>
                <a:buNone/>
              </a:pPr>
              <a:r>
                <a:rPr i="0" lang="en-GB" sz="3599" u="none" cap="none" strike="noStrike">
                  <a:solidFill>
                    <a:srgbClr val="2C77A8"/>
                  </a:solidFill>
                  <a:latin typeface="BioRhyme Expanded ExtraBold"/>
                  <a:ea typeface="BioRhyme Expanded ExtraBold"/>
                  <a:cs typeface="BioRhyme Expanded ExtraBold"/>
                  <a:sym typeface="BioRhyme Expanded ExtraBold"/>
                </a:rPr>
                <a:t>NOT</a:t>
              </a:r>
              <a:endParaRPr b="1" sz="1600"/>
            </a:p>
          </p:txBody>
        </p:sp>
      </p:grpSp>
      <p:sp>
        <p:nvSpPr>
          <p:cNvPr id="98" name="Google Shape;98;p1"/>
          <p:cNvSpPr txBox="1"/>
          <p:nvPr/>
        </p:nvSpPr>
        <p:spPr>
          <a:xfrm>
            <a:off x="1298495" y="7412584"/>
            <a:ext cx="11135700" cy="976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GB" sz="2799" u="none" cap="none" strike="noStrike">
                <a:solidFill>
                  <a:srgbClr val="17726D"/>
                </a:solidFill>
                <a:latin typeface="Open Sans"/>
                <a:ea typeface="Open Sans"/>
                <a:cs typeface="Open Sans"/>
                <a:sym typeface="Open Sans"/>
              </a:rPr>
              <a:t>ERASMUS PROJECT 2024-1-FR02-KA220-YOU-000244093</a:t>
            </a:r>
            <a:endParaRPr/>
          </a:p>
          <a:p>
            <a:pPr indent="0" lvl="0" marL="0" marR="0" rtl="0" algn="l">
              <a:lnSpc>
                <a:spcPct val="140014"/>
              </a:lnSpc>
              <a:spcBef>
                <a:spcPts val="0"/>
              </a:spcBef>
              <a:spcAft>
                <a:spcPts val="0"/>
              </a:spcAft>
              <a:buNone/>
            </a:pPr>
            <a:r>
              <a:t/>
            </a:r>
            <a:endParaRPr b="1" i="0" sz="2799" u="none" cap="none" strike="noStrike">
              <a:solidFill>
                <a:srgbClr val="17726D"/>
              </a:solidFill>
              <a:latin typeface="Open Sans"/>
              <a:ea typeface="Open Sans"/>
              <a:cs typeface="Open Sans"/>
              <a:sym typeface="Open Sans"/>
            </a:endParaRPr>
          </a:p>
        </p:txBody>
      </p:sp>
      <p:sp>
        <p:nvSpPr>
          <p:cNvPr descr="A blue text on a black background  Description automatically generated" id="99" name="Google Shape;99;p1"/>
          <p:cNvSpPr/>
          <p:nvPr/>
        </p:nvSpPr>
        <p:spPr>
          <a:xfrm>
            <a:off x="14510451" y="454517"/>
            <a:ext cx="3652933" cy="756380"/>
          </a:xfrm>
          <a:custGeom>
            <a:rect b="b" l="l" r="r" t="t"/>
            <a:pathLst>
              <a:path extrusionOk="0" h="1008507" w="4870577">
                <a:moveTo>
                  <a:pt x="0" y="0"/>
                </a:moveTo>
                <a:lnTo>
                  <a:pt x="4870577" y="0"/>
                </a:lnTo>
                <a:lnTo>
                  <a:pt x="4870577" y="1008507"/>
                </a:lnTo>
                <a:lnTo>
                  <a:pt x="0" y="1008507"/>
                </a:lnTo>
                <a:lnTo>
                  <a:pt x="0" y="0"/>
                </a:lnTo>
                <a:close/>
              </a:path>
            </a:pathLst>
          </a:custGeom>
          <a:blipFill rotWithShape="1">
            <a:blip r:embed="rId6">
              <a:alphaModFix/>
            </a:blip>
            <a:stretch>
              <a:fillRect b="-1418" l="0" r="0" t="0"/>
            </a:stretch>
          </a:blipFill>
          <a:ln>
            <a:noFill/>
          </a:ln>
        </p:spPr>
      </p:sp>
      <p:sp>
        <p:nvSpPr>
          <p:cNvPr id="100" name="Google Shape;100;p1"/>
          <p:cNvSpPr/>
          <p:nvPr/>
        </p:nvSpPr>
        <p:spPr>
          <a:xfrm>
            <a:off x="1623349" y="8610600"/>
            <a:ext cx="1372802" cy="1267031"/>
          </a:xfrm>
          <a:custGeom>
            <a:rect b="b" l="l" r="r" t="t"/>
            <a:pathLst>
              <a:path extrusionOk="0" h="1910142" w="2069599">
                <a:moveTo>
                  <a:pt x="0" y="0"/>
                </a:moveTo>
                <a:lnTo>
                  <a:pt x="2069599" y="0"/>
                </a:lnTo>
                <a:lnTo>
                  <a:pt x="2069599" y="1910142"/>
                </a:lnTo>
                <a:lnTo>
                  <a:pt x="0" y="1910142"/>
                </a:lnTo>
                <a:lnTo>
                  <a:pt x="0" y="0"/>
                </a:lnTo>
                <a:close/>
              </a:path>
            </a:pathLst>
          </a:custGeom>
          <a:blipFill rotWithShape="1">
            <a:blip r:embed="rId7">
              <a:alphaModFix/>
            </a:blip>
            <a:stretch>
              <a:fillRect b="-4171" l="0" r="0" t="-4172"/>
            </a:stretch>
          </a:blipFill>
          <a:ln>
            <a:noFill/>
          </a:ln>
        </p:spPr>
      </p:sp>
      <p:sp>
        <p:nvSpPr>
          <p:cNvPr id="101" name="Google Shape;101;p1"/>
          <p:cNvSpPr/>
          <p:nvPr/>
        </p:nvSpPr>
        <p:spPr>
          <a:xfrm>
            <a:off x="4094172" y="8623225"/>
            <a:ext cx="1411240" cy="1254406"/>
          </a:xfrm>
          <a:custGeom>
            <a:rect b="b" l="l" r="r" t="t"/>
            <a:pathLst>
              <a:path extrusionOk="0" h="1893309" w="2130023">
                <a:moveTo>
                  <a:pt x="0" y="0"/>
                </a:moveTo>
                <a:lnTo>
                  <a:pt x="2130023" y="0"/>
                </a:lnTo>
                <a:lnTo>
                  <a:pt x="2130023" y="1893309"/>
                </a:lnTo>
                <a:lnTo>
                  <a:pt x="0" y="1893309"/>
                </a:lnTo>
                <a:lnTo>
                  <a:pt x="0" y="0"/>
                </a:lnTo>
                <a:close/>
              </a:path>
            </a:pathLst>
          </a:custGeom>
          <a:blipFill rotWithShape="1">
            <a:blip r:embed="rId8">
              <a:alphaModFix/>
            </a:blip>
            <a:stretch>
              <a:fillRect b="-6249" l="0" r="0" t="-6250"/>
            </a:stretch>
          </a:blipFill>
          <a:ln>
            <a:noFill/>
          </a:ln>
        </p:spPr>
      </p:sp>
      <p:sp>
        <p:nvSpPr>
          <p:cNvPr id="102" name="Google Shape;102;p1"/>
          <p:cNvSpPr/>
          <p:nvPr/>
        </p:nvSpPr>
        <p:spPr>
          <a:xfrm>
            <a:off x="6610312" y="8623225"/>
            <a:ext cx="1353138" cy="1246171"/>
          </a:xfrm>
          <a:custGeom>
            <a:rect b="b" l="l" r="r" t="t"/>
            <a:pathLst>
              <a:path extrusionOk="0" h="1910200" w="2074164">
                <a:moveTo>
                  <a:pt x="0" y="0"/>
                </a:moveTo>
                <a:lnTo>
                  <a:pt x="2074164" y="0"/>
                </a:lnTo>
                <a:lnTo>
                  <a:pt x="2074164" y="1910200"/>
                </a:lnTo>
                <a:lnTo>
                  <a:pt x="0" y="1910200"/>
                </a:lnTo>
                <a:lnTo>
                  <a:pt x="0" y="0"/>
                </a:lnTo>
                <a:close/>
              </a:path>
            </a:pathLst>
          </a:custGeom>
          <a:blipFill rotWithShape="1">
            <a:blip r:embed="rId9">
              <a:alphaModFix/>
            </a:blip>
            <a:stretch>
              <a:fillRect b="0" l="-4764" r="-4766" t="-2"/>
            </a:stretch>
          </a:blipFill>
          <a:ln>
            <a:noFill/>
          </a:ln>
        </p:spPr>
      </p:sp>
      <p:sp>
        <p:nvSpPr>
          <p:cNvPr id="103" name="Google Shape;103;p1"/>
          <p:cNvSpPr/>
          <p:nvPr/>
        </p:nvSpPr>
        <p:spPr>
          <a:xfrm>
            <a:off x="9144000" y="8610600"/>
            <a:ext cx="1307760" cy="1258758"/>
          </a:xfrm>
          <a:custGeom>
            <a:rect b="b" l="l" r="r" t="t"/>
            <a:pathLst>
              <a:path extrusionOk="0" h="1910142" w="1984502">
                <a:moveTo>
                  <a:pt x="0" y="0"/>
                </a:moveTo>
                <a:lnTo>
                  <a:pt x="1984502" y="0"/>
                </a:lnTo>
                <a:lnTo>
                  <a:pt x="1984502" y="1910142"/>
                </a:lnTo>
                <a:lnTo>
                  <a:pt x="0" y="1910142"/>
                </a:lnTo>
                <a:lnTo>
                  <a:pt x="0" y="0"/>
                </a:lnTo>
                <a:close/>
              </a:path>
            </a:pathLst>
          </a:custGeom>
          <a:blipFill rotWithShape="1">
            <a:blip r:embed="rId10">
              <a:alphaModFix/>
            </a:blip>
            <a:stretch>
              <a:fillRect b="0" l="-5293" r="-15018" t="0"/>
            </a:stretch>
          </a:blipFill>
          <a:ln>
            <a:noFill/>
          </a:ln>
        </p:spPr>
      </p:sp>
      <p:sp>
        <p:nvSpPr>
          <p:cNvPr id="104" name="Google Shape;104;p1"/>
          <p:cNvSpPr/>
          <p:nvPr/>
        </p:nvSpPr>
        <p:spPr>
          <a:xfrm>
            <a:off x="11446152" y="8843112"/>
            <a:ext cx="2871584" cy="830340"/>
          </a:xfrm>
          <a:custGeom>
            <a:rect b="b" l="l" r="r" t="t"/>
            <a:pathLst>
              <a:path extrusionOk="0" h="980785" w="3391875">
                <a:moveTo>
                  <a:pt x="0" y="0"/>
                </a:moveTo>
                <a:lnTo>
                  <a:pt x="3391875" y="0"/>
                </a:lnTo>
                <a:lnTo>
                  <a:pt x="3391875" y="980785"/>
                </a:lnTo>
                <a:lnTo>
                  <a:pt x="0" y="980785"/>
                </a:lnTo>
                <a:lnTo>
                  <a:pt x="0" y="0"/>
                </a:lnTo>
                <a:close/>
              </a:path>
            </a:pathLst>
          </a:custGeom>
          <a:blipFill rotWithShape="1">
            <a:blip r:embed="rId11">
              <a:alphaModFix/>
            </a:blip>
            <a:stretch>
              <a:fillRect b="-4285" l="0" r="-41502" t="-428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2"/>
        </a:solidFill>
      </p:bgPr>
    </p:bg>
    <p:spTree>
      <p:nvGrpSpPr>
        <p:cNvPr id="108" name="Shape 108"/>
        <p:cNvGrpSpPr/>
        <p:nvPr/>
      </p:nvGrpSpPr>
      <p:grpSpPr>
        <a:xfrm>
          <a:off x="0" y="0"/>
          <a:ext cx="0" cy="0"/>
          <a:chOff x="0" y="0"/>
          <a:chExt cx="0" cy="0"/>
        </a:xfrm>
      </p:grpSpPr>
      <p:sp>
        <p:nvSpPr>
          <p:cNvPr id="109" name="Google Shape;109;p2"/>
          <p:cNvSpPr/>
          <p:nvPr/>
        </p:nvSpPr>
        <p:spPr>
          <a:xfrm flipH="1">
            <a:off x="7876432" y="-202927"/>
            <a:ext cx="10692854" cy="10692854"/>
          </a:xfrm>
          <a:custGeom>
            <a:rect b="b" l="l" r="r" t="t"/>
            <a:pathLst>
              <a:path extrusionOk="0" h="10692854" w="10692854">
                <a:moveTo>
                  <a:pt x="10692854" y="0"/>
                </a:moveTo>
                <a:lnTo>
                  <a:pt x="0" y="0"/>
                </a:lnTo>
                <a:lnTo>
                  <a:pt x="0" y="10692854"/>
                </a:lnTo>
                <a:lnTo>
                  <a:pt x="10692854" y="10692854"/>
                </a:lnTo>
                <a:lnTo>
                  <a:pt x="10692854" y="0"/>
                </a:lnTo>
                <a:close/>
              </a:path>
            </a:pathLst>
          </a:custGeom>
          <a:blipFill rotWithShape="1">
            <a:blip r:embed="rId3">
              <a:alphaModFix/>
            </a:blip>
            <a:stretch>
              <a:fillRect b="0" l="0" r="0" t="0"/>
            </a:stretch>
          </a:blipFill>
          <a:ln>
            <a:noFill/>
          </a:ln>
        </p:spPr>
      </p:sp>
      <p:sp>
        <p:nvSpPr>
          <p:cNvPr id="110" name="Google Shape;110;p2"/>
          <p:cNvSpPr txBox="1"/>
          <p:nvPr/>
        </p:nvSpPr>
        <p:spPr>
          <a:xfrm>
            <a:off x="1259919" y="1102028"/>
            <a:ext cx="9652012" cy="3102871"/>
          </a:xfrm>
          <a:prstGeom prst="rect">
            <a:avLst/>
          </a:prstGeom>
          <a:noFill/>
          <a:ln>
            <a:noFill/>
          </a:ln>
        </p:spPr>
        <p:txBody>
          <a:bodyPr anchorCtr="0" anchor="t" bIns="0" lIns="0" spcFirstLastPara="1" rIns="0" wrap="square" tIns="0">
            <a:spAutoFit/>
          </a:bodyPr>
          <a:lstStyle/>
          <a:p>
            <a:pPr indent="0" lvl="0" marL="0" marR="0" rtl="0" algn="ctr">
              <a:lnSpc>
                <a:spcPct val="115996"/>
              </a:lnSpc>
              <a:spcBef>
                <a:spcPts val="0"/>
              </a:spcBef>
              <a:spcAft>
                <a:spcPts val="0"/>
              </a:spcAft>
              <a:buNone/>
            </a:pPr>
            <a:r>
              <a:rPr b="1" i="0" lang="en-GB" sz="5176" u="none" cap="none" strike="noStrike">
                <a:solidFill>
                  <a:srgbClr val="17726D"/>
                </a:solidFill>
                <a:latin typeface="Poppins"/>
                <a:ea typeface="Poppins"/>
                <a:cs typeface="Poppins"/>
                <a:sym typeface="Poppins"/>
              </a:rPr>
              <a:t>MODULE 3: </a:t>
            </a:r>
            <a:endParaRPr/>
          </a:p>
          <a:p>
            <a:pPr indent="0" lvl="0" marL="0" marR="0" rtl="0" algn="ctr">
              <a:lnSpc>
                <a:spcPct val="115996"/>
              </a:lnSpc>
              <a:spcBef>
                <a:spcPts val="0"/>
              </a:spcBef>
              <a:spcAft>
                <a:spcPts val="0"/>
              </a:spcAft>
              <a:buNone/>
            </a:pPr>
            <a:r>
              <a:rPr b="1" i="0" lang="en-GB" sz="5176" u="none" cap="none" strike="noStrike">
                <a:solidFill>
                  <a:srgbClr val="17726D"/>
                </a:solidFill>
                <a:latin typeface="Poppins"/>
                <a:ea typeface="Poppins"/>
                <a:cs typeface="Poppins"/>
                <a:sym typeface="Poppins"/>
              </a:rPr>
              <a:t>INCLUSIVE &amp; INTERCULTURAL ENVIRONMENTS </a:t>
            </a:r>
            <a:endParaRPr/>
          </a:p>
          <a:p>
            <a:pPr indent="0" lvl="0" marL="0" marR="0" rtl="0" algn="ctr">
              <a:lnSpc>
                <a:spcPct val="115996"/>
              </a:lnSpc>
              <a:spcBef>
                <a:spcPts val="0"/>
              </a:spcBef>
              <a:spcAft>
                <a:spcPts val="0"/>
              </a:spcAft>
              <a:buNone/>
            </a:pPr>
            <a:r>
              <a:rPr b="1" i="0" lang="en-GB" sz="5176" u="none" cap="none" strike="noStrike">
                <a:solidFill>
                  <a:srgbClr val="17726D"/>
                </a:solidFill>
                <a:latin typeface="Poppins"/>
                <a:ea typeface="Poppins"/>
                <a:cs typeface="Poppins"/>
                <a:sym typeface="Poppins"/>
              </a:rPr>
              <a:t>THROUGH SPORT</a:t>
            </a:r>
            <a:endParaRPr/>
          </a:p>
        </p:txBody>
      </p:sp>
      <p:sp>
        <p:nvSpPr>
          <p:cNvPr id="111" name="Google Shape;111;p2"/>
          <p:cNvSpPr txBox="1"/>
          <p:nvPr/>
        </p:nvSpPr>
        <p:spPr>
          <a:xfrm>
            <a:off x="391613" y="4914900"/>
            <a:ext cx="8460600" cy="2574300"/>
          </a:xfrm>
          <a:prstGeom prst="rect">
            <a:avLst/>
          </a:prstGeom>
          <a:noFill/>
          <a:ln>
            <a:noFill/>
          </a:ln>
        </p:spPr>
        <p:txBody>
          <a:bodyPr anchorCtr="0" anchor="t" bIns="0" lIns="0" spcFirstLastPara="1" rIns="0" wrap="square" tIns="0">
            <a:spAutoFit/>
          </a:bodyPr>
          <a:lstStyle/>
          <a:p>
            <a:pPr indent="0" lvl="0" marL="0" marR="0" rtl="0" algn="l">
              <a:lnSpc>
                <a:spcPct val="140047"/>
              </a:lnSpc>
              <a:spcBef>
                <a:spcPts val="0"/>
              </a:spcBef>
              <a:spcAft>
                <a:spcPts val="0"/>
              </a:spcAft>
              <a:buNone/>
            </a:pPr>
            <a:r>
              <a:rPr b="1" i="0" lang="en-GB" sz="2090" u="none" cap="none" strike="noStrike">
                <a:solidFill>
                  <a:srgbClr val="17726D"/>
                </a:solidFill>
                <a:latin typeface="Poppins"/>
                <a:ea typeface="Poppins"/>
                <a:cs typeface="Poppins"/>
                <a:sym typeface="Poppins"/>
              </a:rPr>
              <a:t>CSS Târgu Jiu, Romania – Adela VLADOIU</a:t>
            </a:r>
            <a:endParaRPr>
              <a:solidFill>
                <a:srgbClr val="17726D"/>
              </a:solidFill>
            </a:endParaRPr>
          </a:p>
          <a:p>
            <a:pPr indent="0" lvl="0" marL="0" marR="0" rtl="0" algn="l">
              <a:lnSpc>
                <a:spcPct val="140047"/>
              </a:lnSpc>
              <a:spcBef>
                <a:spcPts val="0"/>
              </a:spcBef>
              <a:spcAft>
                <a:spcPts val="0"/>
              </a:spcAft>
              <a:buNone/>
            </a:pPr>
            <a:r>
              <a:t/>
            </a:r>
            <a:endParaRPr b="1" i="0" sz="2090" u="none" cap="none" strike="noStrike">
              <a:solidFill>
                <a:srgbClr val="578161"/>
              </a:solidFill>
              <a:latin typeface="Poppins"/>
              <a:ea typeface="Poppins"/>
              <a:cs typeface="Poppins"/>
              <a:sym typeface="Poppins"/>
            </a:endParaRPr>
          </a:p>
          <a:p>
            <a:pPr indent="0" lvl="0" marL="0" marR="0" rtl="0" algn="l">
              <a:lnSpc>
                <a:spcPct val="140047"/>
              </a:lnSpc>
              <a:spcBef>
                <a:spcPts val="0"/>
              </a:spcBef>
              <a:spcAft>
                <a:spcPts val="0"/>
              </a:spcAft>
              <a:buNone/>
            </a:pPr>
            <a:r>
              <a:t/>
            </a:r>
            <a:endParaRPr b="1" i="0" sz="2090" u="none" cap="none" strike="noStrike">
              <a:solidFill>
                <a:srgbClr val="578161"/>
              </a:solidFill>
              <a:latin typeface="Poppins"/>
              <a:ea typeface="Poppins"/>
              <a:cs typeface="Poppins"/>
              <a:sym typeface="Poppins"/>
            </a:endParaRPr>
          </a:p>
          <a:p>
            <a:pPr indent="0" lvl="0" marL="0" marR="0" rtl="0" algn="just">
              <a:lnSpc>
                <a:spcPct val="140047"/>
              </a:lnSpc>
              <a:spcBef>
                <a:spcPts val="0"/>
              </a:spcBef>
              <a:spcAft>
                <a:spcPts val="0"/>
              </a:spcAft>
              <a:buNone/>
            </a:pPr>
            <a:r>
              <a:rPr b="1" i="0" lang="en-GB" sz="2090" u="none" cap="none" strike="noStrike">
                <a:solidFill>
                  <a:srgbClr val="17726D"/>
                </a:solidFill>
                <a:latin typeface="Poppins"/>
                <a:ea typeface="Poppins"/>
                <a:cs typeface="Poppins"/>
                <a:sym typeface="Poppins"/>
              </a:rPr>
              <a:t>This module focuses on how sport can be used as a tool for social inclusion and intercultural learning among young people, coaches and youth workers. </a:t>
            </a:r>
            <a:endParaRPr>
              <a:solidFill>
                <a:srgbClr val="17726D"/>
              </a:solidFill>
            </a:endParaRPr>
          </a:p>
        </p:txBody>
      </p:sp>
      <p:sp>
        <p:nvSpPr>
          <p:cNvPr id="112" name="Google Shape;112;p2"/>
          <p:cNvSpPr/>
          <p:nvPr/>
        </p:nvSpPr>
        <p:spPr>
          <a:xfrm>
            <a:off x="9240852" y="1130603"/>
            <a:ext cx="8939905" cy="7141229"/>
          </a:xfrm>
          <a:custGeom>
            <a:rect b="b" l="l" r="r" t="t"/>
            <a:pathLst>
              <a:path extrusionOk="0" h="7141229" w="8939905">
                <a:moveTo>
                  <a:pt x="0" y="0"/>
                </a:moveTo>
                <a:lnTo>
                  <a:pt x="8939905" y="0"/>
                </a:lnTo>
                <a:lnTo>
                  <a:pt x="8939905" y="7141229"/>
                </a:lnTo>
                <a:lnTo>
                  <a:pt x="0" y="7141229"/>
                </a:lnTo>
                <a:lnTo>
                  <a:pt x="0" y="0"/>
                </a:lnTo>
                <a:close/>
              </a:path>
            </a:pathLst>
          </a:custGeom>
          <a:blipFill rotWithShape="1">
            <a:blip r:embed="rId4">
              <a:alphaModFix/>
            </a:blip>
            <a:stretch>
              <a:fillRect b="-1651" l="0" r="-1251" t="-165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2"/>
        </a:solidFill>
      </p:bgPr>
    </p:bg>
    <p:spTree>
      <p:nvGrpSpPr>
        <p:cNvPr id="116" name="Shape 116"/>
        <p:cNvGrpSpPr/>
        <p:nvPr/>
      </p:nvGrpSpPr>
      <p:grpSpPr>
        <a:xfrm>
          <a:off x="0" y="0"/>
          <a:ext cx="0" cy="0"/>
          <a:chOff x="0" y="0"/>
          <a:chExt cx="0" cy="0"/>
        </a:xfrm>
      </p:grpSpPr>
      <p:sp>
        <p:nvSpPr>
          <p:cNvPr id="117" name="Google Shape;117;p3"/>
          <p:cNvSpPr/>
          <p:nvPr/>
        </p:nvSpPr>
        <p:spPr>
          <a:xfrm flipH="1">
            <a:off x="7876432" y="-202927"/>
            <a:ext cx="10692854" cy="10692854"/>
          </a:xfrm>
          <a:custGeom>
            <a:rect b="b" l="l" r="r" t="t"/>
            <a:pathLst>
              <a:path extrusionOk="0" h="10692854" w="10692854">
                <a:moveTo>
                  <a:pt x="10692854" y="0"/>
                </a:moveTo>
                <a:lnTo>
                  <a:pt x="0" y="0"/>
                </a:lnTo>
                <a:lnTo>
                  <a:pt x="0" y="10692854"/>
                </a:lnTo>
                <a:lnTo>
                  <a:pt x="10692854" y="10692854"/>
                </a:lnTo>
                <a:lnTo>
                  <a:pt x="10692854" y="0"/>
                </a:lnTo>
                <a:close/>
              </a:path>
            </a:pathLst>
          </a:custGeom>
          <a:blipFill rotWithShape="1">
            <a:blip r:embed="rId3">
              <a:alphaModFix/>
            </a:blip>
            <a:stretch>
              <a:fillRect b="0" l="0" r="0" t="0"/>
            </a:stretch>
          </a:blipFill>
          <a:ln>
            <a:noFill/>
          </a:ln>
        </p:spPr>
      </p:sp>
      <p:sp>
        <p:nvSpPr>
          <p:cNvPr id="118" name="Google Shape;118;p3"/>
          <p:cNvSpPr/>
          <p:nvPr/>
        </p:nvSpPr>
        <p:spPr>
          <a:xfrm>
            <a:off x="13577542" y="3941310"/>
            <a:ext cx="4101563" cy="6751544"/>
          </a:xfrm>
          <a:custGeom>
            <a:rect b="b" l="l" r="r" t="t"/>
            <a:pathLst>
              <a:path extrusionOk="0" h="6751544" w="4101563">
                <a:moveTo>
                  <a:pt x="0" y="0"/>
                </a:moveTo>
                <a:lnTo>
                  <a:pt x="4101563" y="0"/>
                </a:lnTo>
                <a:lnTo>
                  <a:pt x="4101563" y="6751544"/>
                </a:lnTo>
                <a:lnTo>
                  <a:pt x="0" y="6751544"/>
                </a:lnTo>
                <a:lnTo>
                  <a:pt x="0" y="0"/>
                </a:lnTo>
                <a:close/>
              </a:path>
            </a:pathLst>
          </a:custGeom>
          <a:blipFill rotWithShape="1">
            <a:blip r:embed="rId4">
              <a:alphaModFix/>
            </a:blip>
            <a:stretch>
              <a:fillRect b="0" l="0" r="0" t="0"/>
            </a:stretch>
          </a:blipFill>
          <a:ln>
            <a:noFill/>
          </a:ln>
        </p:spPr>
      </p:sp>
      <p:sp>
        <p:nvSpPr>
          <p:cNvPr id="119" name="Google Shape;119;p3"/>
          <p:cNvSpPr/>
          <p:nvPr/>
        </p:nvSpPr>
        <p:spPr>
          <a:xfrm>
            <a:off x="10481155" y="768063"/>
            <a:ext cx="6192774" cy="8229600"/>
          </a:xfrm>
          <a:custGeom>
            <a:rect b="b" l="l" r="r" t="t"/>
            <a:pathLst>
              <a:path extrusionOk="0" h="8229600" w="6192774">
                <a:moveTo>
                  <a:pt x="0" y="0"/>
                </a:moveTo>
                <a:lnTo>
                  <a:pt x="6192774" y="0"/>
                </a:lnTo>
                <a:lnTo>
                  <a:pt x="6192774" y="8229600"/>
                </a:lnTo>
                <a:lnTo>
                  <a:pt x="0" y="8229600"/>
                </a:lnTo>
                <a:lnTo>
                  <a:pt x="0" y="0"/>
                </a:lnTo>
                <a:close/>
              </a:path>
            </a:pathLst>
          </a:custGeom>
          <a:blipFill rotWithShape="1">
            <a:blip r:embed="rId5">
              <a:alphaModFix/>
            </a:blip>
            <a:stretch>
              <a:fillRect b="0" l="0" r="0" t="0"/>
            </a:stretch>
          </a:blipFill>
          <a:ln>
            <a:noFill/>
          </a:ln>
        </p:spPr>
      </p:sp>
      <p:sp>
        <p:nvSpPr>
          <p:cNvPr id="120" name="Google Shape;120;p3"/>
          <p:cNvSpPr txBox="1"/>
          <p:nvPr/>
        </p:nvSpPr>
        <p:spPr>
          <a:xfrm>
            <a:off x="534838" y="490394"/>
            <a:ext cx="8790978" cy="985141"/>
          </a:xfrm>
          <a:prstGeom prst="rect">
            <a:avLst/>
          </a:prstGeom>
          <a:noFill/>
          <a:ln>
            <a:noFill/>
          </a:ln>
        </p:spPr>
        <p:txBody>
          <a:bodyPr anchorCtr="0" anchor="t" bIns="0" lIns="0" spcFirstLastPara="1" rIns="0" wrap="square" tIns="0">
            <a:spAutoFit/>
          </a:bodyPr>
          <a:lstStyle/>
          <a:p>
            <a:pPr indent="0" lvl="0" marL="0" marR="0" rtl="0" algn="ctr">
              <a:lnSpc>
                <a:spcPct val="194454"/>
              </a:lnSpc>
              <a:spcBef>
                <a:spcPts val="0"/>
              </a:spcBef>
              <a:spcAft>
                <a:spcPts val="0"/>
              </a:spcAft>
              <a:buNone/>
            </a:pPr>
            <a:r>
              <a:rPr b="1" i="0" lang="en-GB" sz="4400" u="none" cap="none" strike="noStrike">
                <a:solidFill>
                  <a:srgbClr val="17726D"/>
                </a:solidFill>
                <a:latin typeface="Poppins"/>
                <a:ea typeface="Poppins"/>
                <a:cs typeface="Poppins"/>
                <a:sym typeface="Poppins"/>
              </a:rPr>
              <a:t>Aim &amp; Target Group</a:t>
            </a:r>
            <a:endParaRPr b="1" i="0" sz="4400" u="none" cap="none" strike="noStrike">
              <a:solidFill>
                <a:srgbClr val="17726D"/>
              </a:solidFill>
              <a:latin typeface="Poppins"/>
              <a:ea typeface="Poppins"/>
              <a:cs typeface="Poppins"/>
              <a:sym typeface="Poppins"/>
            </a:endParaRPr>
          </a:p>
        </p:txBody>
      </p:sp>
      <p:sp>
        <p:nvSpPr>
          <p:cNvPr id="121" name="Google Shape;121;p3"/>
          <p:cNvSpPr txBox="1"/>
          <p:nvPr/>
        </p:nvSpPr>
        <p:spPr>
          <a:xfrm>
            <a:off x="1028700" y="1879605"/>
            <a:ext cx="8877300" cy="2899255"/>
          </a:xfrm>
          <a:prstGeom prst="rect">
            <a:avLst/>
          </a:prstGeom>
          <a:noFill/>
          <a:ln>
            <a:noFill/>
          </a:ln>
        </p:spPr>
        <p:txBody>
          <a:bodyPr anchorCtr="0" anchor="t" bIns="0" lIns="0" spcFirstLastPara="1" rIns="0" wrap="square" tIns="0">
            <a:spAutoFit/>
          </a:bodyPr>
          <a:lstStyle/>
          <a:p>
            <a:pPr indent="0" lvl="1" marL="292278" marR="0" rtl="0" algn="just">
              <a:lnSpc>
                <a:spcPct val="135357"/>
              </a:lnSpc>
              <a:spcBef>
                <a:spcPts val="0"/>
              </a:spcBef>
              <a:spcAft>
                <a:spcPts val="0"/>
              </a:spcAft>
              <a:buNone/>
            </a:pPr>
            <a:r>
              <a:rPr b="0" i="0" lang="en-GB" sz="2800" u="none" cap="none" strike="noStrike">
                <a:solidFill>
                  <a:srgbClr val="17726D"/>
                </a:solidFill>
                <a:latin typeface="Poppins"/>
                <a:ea typeface="Poppins"/>
                <a:cs typeface="Poppins"/>
                <a:sym typeface="Poppins"/>
              </a:rPr>
              <a:t>The main aim of Module 3 is to help participants create inclusive and empathetic environments in sport, where diversity is valued and everyone feels they belong. It is designed for youth workers, coaches and educators working with young people from different backgrounds.</a:t>
            </a:r>
            <a:endParaRPr b="0" i="0" sz="2800" u="none" cap="none" strike="noStrike">
              <a:solidFill>
                <a:srgbClr val="17726D"/>
              </a:solidFill>
              <a:latin typeface="Poppins"/>
              <a:ea typeface="Poppins"/>
              <a:cs typeface="Poppins"/>
              <a:sym typeface="Poppins"/>
            </a:endParaRPr>
          </a:p>
        </p:txBody>
      </p:sp>
      <p:sp>
        <p:nvSpPr>
          <p:cNvPr id="122" name="Google Shape;122;p3"/>
          <p:cNvSpPr txBox="1"/>
          <p:nvPr/>
        </p:nvSpPr>
        <p:spPr>
          <a:xfrm>
            <a:off x="1028700" y="6057900"/>
            <a:ext cx="7557098" cy="2415277"/>
          </a:xfrm>
          <a:prstGeom prst="rect">
            <a:avLst/>
          </a:prstGeom>
          <a:noFill/>
          <a:ln>
            <a:noFill/>
          </a:ln>
        </p:spPr>
        <p:txBody>
          <a:bodyPr anchorCtr="0" anchor="t" bIns="0" lIns="0" spcFirstLastPara="1" rIns="0" wrap="square" tIns="0">
            <a:spAutoFit/>
          </a:bodyPr>
          <a:lstStyle/>
          <a:p>
            <a:pPr indent="0" lvl="1" marL="292278" marR="0" rtl="0" algn="just">
              <a:lnSpc>
                <a:spcPct val="86136"/>
              </a:lnSpc>
              <a:spcBef>
                <a:spcPts val="0"/>
              </a:spcBef>
              <a:spcAft>
                <a:spcPts val="0"/>
              </a:spcAft>
              <a:buNone/>
            </a:pPr>
            <a:r>
              <a:rPr b="1" i="0" lang="en-GB" sz="4400" u="none" cap="none" strike="noStrike">
                <a:solidFill>
                  <a:srgbClr val="17726D"/>
                </a:solidFill>
                <a:latin typeface="Poppins"/>
                <a:ea typeface="Poppins"/>
                <a:cs typeface="Poppins"/>
                <a:sym typeface="Poppins"/>
              </a:rPr>
              <a:t>Objectives:</a:t>
            </a:r>
            <a:endParaRPr b="1" i="0" sz="4400" u="none" cap="none" strike="noStrike">
              <a:solidFill>
                <a:srgbClr val="17726D"/>
              </a:solidFill>
              <a:latin typeface="Poppins"/>
              <a:ea typeface="Poppins"/>
              <a:cs typeface="Poppins"/>
              <a:sym typeface="Poppins"/>
            </a:endParaRPr>
          </a:p>
          <a:p>
            <a:pPr indent="-457200" lvl="1" marL="749478" marR="0" rtl="0" algn="just">
              <a:lnSpc>
                <a:spcPct val="135357"/>
              </a:lnSpc>
              <a:spcBef>
                <a:spcPts val="0"/>
              </a:spcBef>
              <a:spcAft>
                <a:spcPts val="0"/>
              </a:spcAft>
              <a:buClr>
                <a:srgbClr val="17726D"/>
              </a:buClr>
              <a:buSzPts val="2800"/>
              <a:buFont typeface="Arial"/>
              <a:buChar char="•"/>
            </a:pPr>
            <a:r>
              <a:rPr b="0" i="0" lang="en-GB" sz="2800" u="none" cap="none" strike="noStrike">
                <a:solidFill>
                  <a:srgbClr val="17726D"/>
                </a:solidFill>
                <a:latin typeface="Poppins"/>
                <a:ea typeface="Poppins"/>
                <a:cs typeface="Poppins"/>
                <a:sym typeface="Poppins"/>
              </a:rPr>
              <a:t>Promote social inclusion through sport</a:t>
            </a:r>
            <a:endParaRPr b="0" i="0" sz="2800" u="none" cap="none" strike="noStrike">
              <a:solidFill>
                <a:srgbClr val="17726D"/>
              </a:solidFill>
              <a:latin typeface="Poppins"/>
              <a:ea typeface="Poppins"/>
              <a:cs typeface="Poppins"/>
              <a:sym typeface="Poppins"/>
            </a:endParaRPr>
          </a:p>
          <a:p>
            <a:pPr indent="-457200" lvl="1" marL="749478" marR="0" rtl="0" algn="just">
              <a:lnSpc>
                <a:spcPct val="135357"/>
              </a:lnSpc>
              <a:spcBef>
                <a:spcPts val="0"/>
              </a:spcBef>
              <a:spcAft>
                <a:spcPts val="0"/>
              </a:spcAft>
              <a:buClr>
                <a:srgbClr val="17726D"/>
              </a:buClr>
              <a:buSzPts val="2800"/>
              <a:buFont typeface="Arial"/>
              <a:buChar char="•"/>
            </a:pPr>
            <a:r>
              <a:rPr b="0" i="0" lang="en-GB" sz="2800" u="none" cap="none" strike="noStrike">
                <a:solidFill>
                  <a:srgbClr val="17726D"/>
                </a:solidFill>
                <a:latin typeface="Poppins"/>
                <a:ea typeface="Poppins"/>
                <a:cs typeface="Poppins"/>
                <a:sym typeface="Poppins"/>
              </a:rPr>
              <a:t>Develop intercultural competences</a:t>
            </a:r>
            <a:endParaRPr b="0" i="0" sz="2800" u="none" cap="none" strike="noStrike">
              <a:solidFill>
                <a:srgbClr val="17726D"/>
              </a:solidFill>
              <a:latin typeface="Poppins"/>
              <a:ea typeface="Poppins"/>
              <a:cs typeface="Poppins"/>
              <a:sym typeface="Poppins"/>
            </a:endParaRPr>
          </a:p>
          <a:p>
            <a:pPr indent="-457200" lvl="1" marL="749478" marR="0" rtl="0" algn="just">
              <a:lnSpc>
                <a:spcPct val="135357"/>
              </a:lnSpc>
              <a:spcBef>
                <a:spcPts val="0"/>
              </a:spcBef>
              <a:spcAft>
                <a:spcPts val="0"/>
              </a:spcAft>
              <a:buClr>
                <a:srgbClr val="17726D"/>
              </a:buClr>
              <a:buSzPts val="2800"/>
              <a:buFont typeface="Arial"/>
              <a:buChar char="•"/>
            </a:pPr>
            <a:r>
              <a:rPr b="0" i="0" lang="en-GB" sz="2800" u="none" cap="none" strike="noStrike">
                <a:solidFill>
                  <a:srgbClr val="17726D"/>
                </a:solidFill>
                <a:latin typeface="Poppins"/>
                <a:ea typeface="Poppins"/>
                <a:cs typeface="Poppins"/>
                <a:sym typeface="Poppins"/>
              </a:rPr>
              <a:t>Build safe and empathetic spaces</a:t>
            </a:r>
            <a:endParaRPr b="0" i="0" sz="2800" u="none" cap="none" strike="noStrike">
              <a:solidFill>
                <a:srgbClr val="17726D"/>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4"/>
          <p:cNvGrpSpPr/>
          <p:nvPr/>
        </p:nvGrpSpPr>
        <p:grpSpPr>
          <a:xfrm>
            <a:off x="712481" y="4073135"/>
            <a:ext cx="1052223" cy="1070365"/>
            <a:chOff x="0" y="0"/>
            <a:chExt cx="812800" cy="826814"/>
          </a:xfrm>
        </p:grpSpPr>
        <p:sp>
          <p:nvSpPr>
            <p:cNvPr id="128" name="Google Shape;128;p4"/>
            <p:cNvSpPr/>
            <p:nvPr/>
          </p:nvSpPr>
          <p:spPr>
            <a:xfrm>
              <a:off x="0" y="0"/>
              <a:ext cx="812800" cy="826814"/>
            </a:xfrm>
            <a:custGeom>
              <a:rect b="b" l="l" r="r" t="t"/>
              <a:pathLst>
                <a:path extrusionOk="0" h="826814" w="812800">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txBox="1"/>
            <p:nvPr/>
          </p:nvSpPr>
          <p:spPr>
            <a:xfrm>
              <a:off x="76200" y="10839"/>
              <a:ext cx="660400" cy="738462"/>
            </a:xfrm>
            <a:prstGeom prst="rect">
              <a:avLst/>
            </a:prstGeom>
            <a:noFill/>
            <a:ln>
              <a:noFill/>
            </a:ln>
          </p:spPr>
          <p:txBody>
            <a:bodyPr anchorCtr="0" anchor="ctr" bIns="44450" lIns="44450" spcFirstLastPara="1" rIns="44450" wrap="square" tIns="44450">
              <a:noAutofit/>
            </a:bodyPr>
            <a:lstStyle/>
            <a:p>
              <a:pPr indent="0" lvl="0" marL="0" marR="0" rtl="0" algn="ctr">
                <a:lnSpc>
                  <a:spcPct val="140011"/>
                </a:lnSpc>
                <a:spcBef>
                  <a:spcPts val="0"/>
                </a:spcBef>
                <a:spcAft>
                  <a:spcPts val="0"/>
                </a:spcAft>
                <a:buNone/>
              </a:pPr>
              <a:r>
                <a:rPr b="1" i="0" lang="en-GB" sz="3399" u="none" cap="none" strike="noStrike">
                  <a:solidFill>
                    <a:srgbClr val="17726D"/>
                  </a:solidFill>
                  <a:latin typeface="Inter"/>
                  <a:ea typeface="Inter"/>
                  <a:cs typeface="Inter"/>
                  <a:sym typeface="Inter"/>
                </a:rPr>
                <a:t>01</a:t>
              </a:r>
              <a:endParaRPr/>
            </a:p>
          </p:txBody>
        </p:sp>
      </p:grpSp>
      <p:grpSp>
        <p:nvGrpSpPr>
          <p:cNvPr id="130" name="Google Shape;130;p4"/>
          <p:cNvGrpSpPr/>
          <p:nvPr/>
        </p:nvGrpSpPr>
        <p:grpSpPr>
          <a:xfrm>
            <a:off x="712481" y="5720270"/>
            <a:ext cx="1052223" cy="1070365"/>
            <a:chOff x="0" y="0"/>
            <a:chExt cx="812800" cy="826814"/>
          </a:xfrm>
        </p:grpSpPr>
        <p:sp>
          <p:nvSpPr>
            <p:cNvPr id="131" name="Google Shape;131;p4"/>
            <p:cNvSpPr/>
            <p:nvPr/>
          </p:nvSpPr>
          <p:spPr>
            <a:xfrm>
              <a:off x="0" y="0"/>
              <a:ext cx="812800" cy="826814"/>
            </a:xfrm>
            <a:custGeom>
              <a:rect b="b" l="l" r="r" t="t"/>
              <a:pathLst>
                <a:path extrusionOk="0" h="826814" w="812800">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txBox="1"/>
            <p:nvPr/>
          </p:nvSpPr>
          <p:spPr>
            <a:xfrm>
              <a:off x="76200" y="10839"/>
              <a:ext cx="660400" cy="738462"/>
            </a:xfrm>
            <a:prstGeom prst="rect">
              <a:avLst/>
            </a:prstGeom>
            <a:noFill/>
            <a:ln>
              <a:noFill/>
            </a:ln>
          </p:spPr>
          <p:txBody>
            <a:bodyPr anchorCtr="0" anchor="ctr" bIns="44450" lIns="44450" spcFirstLastPara="1" rIns="44450" wrap="square" tIns="44450">
              <a:noAutofit/>
            </a:bodyPr>
            <a:lstStyle/>
            <a:p>
              <a:pPr indent="0" lvl="0" marL="0" marR="0" rtl="0" algn="ctr">
                <a:lnSpc>
                  <a:spcPct val="140011"/>
                </a:lnSpc>
                <a:spcBef>
                  <a:spcPts val="0"/>
                </a:spcBef>
                <a:spcAft>
                  <a:spcPts val="0"/>
                </a:spcAft>
                <a:buNone/>
              </a:pPr>
              <a:r>
                <a:rPr b="1" i="0" lang="en-GB" sz="3399" u="none" cap="none" strike="noStrike">
                  <a:solidFill>
                    <a:srgbClr val="17726D"/>
                  </a:solidFill>
                  <a:latin typeface="Inter"/>
                  <a:ea typeface="Inter"/>
                  <a:cs typeface="Inter"/>
                  <a:sym typeface="Inter"/>
                </a:rPr>
                <a:t>02</a:t>
              </a:r>
              <a:endParaRPr/>
            </a:p>
          </p:txBody>
        </p:sp>
      </p:grpSp>
      <p:grpSp>
        <p:nvGrpSpPr>
          <p:cNvPr id="133" name="Google Shape;133;p4"/>
          <p:cNvGrpSpPr/>
          <p:nvPr/>
        </p:nvGrpSpPr>
        <p:grpSpPr>
          <a:xfrm>
            <a:off x="712481" y="7190390"/>
            <a:ext cx="1071273" cy="1089744"/>
            <a:chOff x="0" y="0"/>
            <a:chExt cx="812800" cy="826814"/>
          </a:xfrm>
        </p:grpSpPr>
        <p:sp>
          <p:nvSpPr>
            <p:cNvPr id="134" name="Google Shape;134;p4"/>
            <p:cNvSpPr/>
            <p:nvPr/>
          </p:nvSpPr>
          <p:spPr>
            <a:xfrm>
              <a:off x="0" y="0"/>
              <a:ext cx="812800" cy="826814"/>
            </a:xfrm>
            <a:custGeom>
              <a:rect b="b" l="l" r="r" t="t"/>
              <a:pathLst>
                <a:path extrusionOk="0" h="826814" w="812800">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txBox="1"/>
            <p:nvPr/>
          </p:nvSpPr>
          <p:spPr>
            <a:xfrm>
              <a:off x="76200" y="10839"/>
              <a:ext cx="660400" cy="738462"/>
            </a:xfrm>
            <a:prstGeom prst="rect">
              <a:avLst/>
            </a:prstGeom>
            <a:noFill/>
            <a:ln>
              <a:noFill/>
            </a:ln>
          </p:spPr>
          <p:txBody>
            <a:bodyPr anchorCtr="0" anchor="ctr" bIns="44450" lIns="44450" spcFirstLastPara="1" rIns="44450" wrap="square" tIns="44450">
              <a:noAutofit/>
            </a:bodyPr>
            <a:lstStyle/>
            <a:p>
              <a:pPr indent="0" lvl="0" marL="0" marR="0" rtl="0" algn="ctr">
                <a:lnSpc>
                  <a:spcPct val="140011"/>
                </a:lnSpc>
                <a:spcBef>
                  <a:spcPts val="0"/>
                </a:spcBef>
                <a:spcAft>
                  <a:spcPts val="0"/>
                </a:spcAft>
                <a:buNone/>
              </a:pPr>
              <a:r>
                <a:rPr b="1" i="0" lang="en-GB" sz="3399" u="none" cap="none" strike="noStrike">
                  <a:solidFill>
                    <a:srgbClr val="17726D"/>
                  </a:solidFill>
                  <a:latin typeface="Inter"/>
                  <a:ea typeface="Inter"/>
                  <a:cs typeface="Inter"/>
                  <a:sym typeface="Inter"/>
                </a:rPr>
                <a:t>03</a:t>
              </a:r>
              <a:endParaRPr/>
            </a:p>
          </p:txBody>
        </p:sp>
      </p:grpSp>
      <p:cxnSp>
        <p:nvCxnSpPr>
          <p:cNvPr id="136" name="Google Shape;136;p4"/>
          <p:cNvCxnSpPr/>
          <p:nvPr/>
        </p:nvCxnSpPr>
        <p:spPr>
          <a:xfrm>
            <a:off x="844489" y="2984652"/>
            <a:ext cx="6008511" cy="0"/>
          </a:xfrm>
          <a:prstGeom prst="straightConnector1">
            <a:avLst/>
          </a:prstGeom>
          <a:noFill/>
          <a:ln cap="flat" cmpd="sng" w="76200">
            <a:solidFill>
              <a:srgbClr val="EAE4D2"/>
            </a:solidFill>
            <a:prstDash val="solid"/>
            <a:round/>
            <a:headEnd len="sm" w="sm" type="none"/>
            <a:tailEnd len="sm" w="sm" type="none"/>
          </a:ln>
        </p:spPr>
      </p:cxnSp>
      <p:sp>
        <p:nvSpPr>
          <p:cNvPr id="137" name="Google Shape;137;p4"/>
          <p:cNvSpPr/>
          <p:nvPr/>
        </p:nvSpPr>
        <p:spPr>
          <a:xfrm>
            <a:off x="13807273" y="9050754"/>
            <a:ext cx="586293" cy="483692"/>
          </a:xfrm>
          <a:custGeom>
            <a:rect b="b" l="l" r="r" t="t"/>
            <a:pathLst>
              <a:path extrusionOk="0" h="483692" w="586293">
                <a:moveTo>
                  <a:pt x="0" y="0"/>
                </a:moveTo>
                <a:lnTo>
                  <a:pt x="586293" y="0"/>
                </a:lnTo>
                <a:lnTo>
                  <a:pt x="586293" y="483691"/>
                </a:lnTo>
                <a:lnTo>
                  <a:pt x="0" y="483691"/>
                </a:lnTo>
                <a:lnTo>
                  <a:pt x="0" y="0"/>
                </a:lnTo>
                <a:close/>
              </a:path>
            </a:pathLst>
          </a:custGeom>
          <a:blipFill rotWithShape="1">
            <a:blip r:embed="rId3">
              <a:alphaModFix/>
            </a:blip>
            <a:stretch>
              <a:fillRect b="0" l="0" r="0" t="0"/>
            </a:stretch>
          </a:blipFill>
          <a:ln>
            <a:noFill/>
          </a:ln>
        </p:spPr>
      </p:sp>
      <p:sp>
        <p:nvSpPr>
          <p:cNvPr id="138" name="Google Shape;138;p4"/>
          <p:cNvSpPr txBox="1"/>
          <p:nvPr/>
        </p:nvSpPr>
        <p:spPr>
          <a:xfrm>
            <a:off x="844489" y="826748"/>
            <a:ext cx="5784911" cy="1937385"/>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b="1" i="0" lang="en-GB" sz="7200" u="none" cap="none" strike="noStrike">
                <a:solidFill>
                  <a:srgbClr val="17726D"/>
                </a:solidFill>
                <a:latin typeface="Inter"/>
                <a:ea typeface="Inter"/>
                <a:cs typeface="Inter"/>
                <a:sym typeface="Inter"/>
              </a:rPr>
              <a:t>Structure of the Modul</a:t>
            </a:r>
            <a:endParaRPr/>
          </a:p>
        </p:txBody>
      </p:sp>
      <p:sp>
        <p:nvSpPr>
          <p:cNvPr id="139" name="Google Shape;139;p4"/>
          <p:cNvSpPr txBox="1"/>
          <p:nvPr/>
        </p:nvSpPr>
        <p:spPr>
          <a:xfrm>
            <a:off x="1970610" y="4336855"/>
            <a:ext cx="6193870" cy="4953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GB" sz="2999" u="none" cap="none" strike="noStrike">
                <a:solidFill>
                  <a:srgbClr val="17726D"/>
                </a:solidFill>
                <a:latin typeface="Inter Medium"/>
                <a:ea typeface="Inter Medium"/>
                <a:cs typeface="Inter Medium"/>
                <a:sym typeface="Inter Medium"/>
              </a:rPr>
              <a:t>Social inclusion through sport </a:t>
            </a:r>
            <a:endParaRPr/>
          </a:p>
        </p:txBody>
      </p:sp>
      <p:sp>
        <p:nvSpPr>
          <p:cNvPr id="140" name="Google Shape;140;p4"/>
          <p:cNvSpPr txBox="1"/>
          <p:nvPr/>
        </p:nvSpPr>
        <p:spPr>
          <a:xfrm>
            <a:off x="2015565" y="5723941"/>
            <a:ext cx="6103960" cy="1066694"/>
          </a:xfrm>
          <a:prstGeom prst="rect">
            <a:avLst/>
          </a:prstGeom>
          <a:noFill/>
          <a:ln>
            <a:noFill/>
          </a:ln>
        </p:spPr>
        <p:txBody>
          <a:bodyPr anchorCtr="0" anchor="t" bIns="0" lIns="0" spcFirstLastPara="1" rIns="0" wrap="square" tIns="0">
            <a:spAutoFit/>
          </a:bodyPr>
          <a:lstStyle/>
          <a:p>
            <a:pPr indent="0" lvl="0" marL="0" marR="0" rtl="0" algn="l">
              <a:lnSpc>
                <a:spcPct val="139980"/>
              </a:lnSpc>
              <a:spcBef>
                <a:spcPts val="0"/>
              </a:spcBef>
              <a:spcAft>
                <a:spcPts val="0"/>
              </a:spcAft>
              <a:buNone/>
            </a:pPr>
            <a:r>
              <a:rPr b="1" i="0" lang="en-GB" sz="3004" u="none" cap="none" strike="noStrike">
                <a:solidFill>
                  <a:srgbClr val="17726D"/>
                </a:solidFill>
                <a:latin typeface="Inter Medium"/>
                <a:ea typeface="Inter Medium"/>
                <a:cs typeface="Inter Medium"/>
                <a:sym typeface="Inter Medium"/>
              </a:rPr>
              <a:t>Developing intercultural competencies through sport</a:t>
            </a:r>
            <a:endParaRPr/>
          </a:p>
        </p:txBody>
      </p:sp>
      <p:sp>
        <p:nvSpPr>
          <p:cNvPr id="141" name="Google Shape;141;p4"/>
          <p:cNvSpPr txBox="1"/>
          <p:nvPr/>
        </p:nvSpPr>
        <p:spPr>
          <a:xfrm>
            <a:off x="2015565" y="7334289"/>
            <a:ext cx="9184830" cy="1047687"/>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GB" sz="3002" u="none" cap="none" strike="noStrike">
                <a:solidFill>
                  <a:srgbClr val="17726D"/>
                </a:solidFill>
                <a:latin typeface="Inter Medium"/>
                <a:ea typeface="Inter Medium"/>
                <a:cs typeface="Inter Medium"/>
                <a:sym typeface="Inter Medium"/>
              </a:rPr>
              <a:t>Building a safe, inclusive and empathetic space </a:t>
            </a:r>
            <a:endParaRPr/>
          </a:p>
          <a:p>
            <a:pPr indent="0" lvl="0" marL="0" marR="0" rtl="0" algn="l">
              <a:lnSpc>
                <a:spcPct val="140006"/>
              </a:lnSpc>
              <a:spcBef>
                <a:spcPts val="0"/>
              </a:spcBef>
              <a:spcAft>
                <a:spcPts val="0"/>
              </a:spcAft>
              <a:buNone/>
            </a:pPr>
            <a:r>
              <a:t/>
            </a:r>
            <a:endParaRPr b="1" i="0" sz="3002" u="none" cap="none" strike="noStrike">
              <a:solidFill>
                <a:srgbClr val="000000"/>
              </a:solidFill>
              <a:latin typeface="Inter Medium"/>
              <a:ea typeface="Inter Medium"/>
              <a:cs typeface="Inter Medium"/>
              <a:sym typeface="Inter Medium"/>
            </a:endParaRPr>
          </a:p>
        </p:txBody>
      </p:sp>
      <p:sp>
        <p:nvSpPr>
          <p:cNvPr id="142" name="Google Shape;142;p4"/>
          <p:cNvSpPr txBox="1"/>
          <p:nvPr/>
        </p:nvSpPr>
        <p:spPr>
          <a:xfrm>
            <a:off x="14539609" y="9057649"/>
            <a:ext cx="3191396"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GB" sz="2499" u="none" cap="none" strike="noStrike">
                <a:solidFill>
                  <a:srgbClr val="FFFFFF"/>
                </a:solidFill>
                <a:latin typeface="Open Sans SemiBold"/>
                <a:ea typeface="Open Sans SemiBold"/>
                <a:cs typeface="Open Sans SemiBold"/>
                <a:sym typeface="Open Sans SemiBold"/>
              </a:rPr>
              <a:t>Thynk Unlimited</a:t>
            </a:r>
            <a:endParaRPr/>
          </a:p>
        </p:txBody>
      </p:sp>
      <p:grpSp>
        <p:nvGrpSpPr>
          <p:cNvPr id="143" name="Google Shape;143;p4"/>
          <p:cNvGrpSpPr/>
          <p:nvPr/>
        </p:nvGrpSpPr>
        <p:grpSpPr>
          <a:xfrm>
            <a:off x="13544539" y="-1247045"/>
            <a:ext cx="6308487" cy="11534045"/>
            <a:chOff x="0" y="-47625"/>
            <a:chExt cx="1661494" cy="3037773"/>
          </a:xfrm>
        </p:grpSpPr>
        <p:sp>
          <p:nvSpPr>
            <p:cNvPr id="144" name="Google Shape;144;p4"/>
            <p:cNvSpPr/>
            <p:nvPr/>
          </p:nvSpPr>
          <p:spPr>
            <a:xfrm>
              <a:off x="0" y="0"/>
              <a:ext cx="1661494" cy="2990148"/>
            </a:xfrm>
            <a:custGeom>
              <a:rect b="b" l="l" r="r" t="t"/>
              <a:pathLst>
                <a:path extrusionOk="0" h="2990148" w="1661494">
                  <a:moveTo>
                    <a:pt x="0" y="0"/>
                  </a:moveTo>
                  <a:lnTo>
                    <a:pt x="1661494" y="0"/>
                  </a:lnTo>
                  <a:lnTo>
                    <a:pt x="1661494" y="2990148"/>
                  </a:lnTo>
                  <a:lnTo>
                    <a:pt x="0" y="2990148"/>
                  </a:lnTo>
                  <a:close/>
                </a:path>
              </a:pathLst>
            </a:custGeom>
            <a:solidFill>
              <a:srgbClr val="17726D"/>
            </a:solidFill>
            <a:ln>
              <a:noFill/>
            </a:ln>
          </p:spPr>
        </p:sp>
        <p:sp>
          <p:nvSpPr>
            <p:cNvPr id="145" name="Google Shape;145;p4"/>
            <p:cNvSpPr txBox="1"/>
            <p:nvPr/>
          </p:nvSpPr>
          <p:spPr>
            <a:xfrm>
              <a:off x="0" y="-47625"/>
              <a:ext cx="1661493" cy="3037773"/>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4"/>
          <p:cNvGrpSpPr/>
          <p:nvPr/>
        </p:nvGrpSpPr>
        <p:grpSpPr>
          <a:xfrm>
            <a:off x="14499730" y="4452655"/>
            <a:ext cx="2896440" cy="2938784"/>
            <a:chOff x="0" y="0"/>
            <a:chExt cx="3861921" cy="3918378"/>
          </a:xfrm>
        </p:grpSpPr>
        <p:grpSp>
          <p:nvGrpSpPr>
            <p:cNvPr id="147" name="Google Shape;147;p4"/>
            <p:cNvGrpSpPr/>
            <p:nvPr/>
          </p:nvGrpSpPr>
          <p:grpSpPr>
            <a:xfrm>
              <a:off x="131694" y="243597"/>
              <a:ext cx="3547732" cy="3547732"/>
              <a:chOff x="0" y="0"/>
              <a:chExt cx="812800" cy="812800"/>
            </a:xfrm>
          </p:grpSpPr>
          <p:sp>
            <p:nvSpPr>
              <p:cNvPr id="148" name="Google Shape;148;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4"/>
            <p:cNvSpPr/>
            <p:nvPr/>
          </p:nvSpPr>
          <p:spPr>
            <a:xfrm>
              <a:off x="0" y="0"/>
              <a:ext cx="3861921" cy="3918378"/>
            </a:xfrm>
            <a:custGeom>
              <a:rect b="b" l="l" r="r" t="t"/>
              <a:pathLst>
                <a:path extrusionOk="0" h="3918378" w="3861921">
                  <a:moveTo>
                    <a:pt x="0" y="0"/>
                  </a:moveTo>
                  <a:lnTo>
                    <a:pt x="3861921" y="0"/>
                  </a:lnTo>
                  <a:lnTo>
                    <a:pt x="3861921" y="3918378"/>
                  </a:lnTo>
                  <a:lnTo>
                    <a:pt x="0" y="3918378"/>
                  </a:lnTo>
                  <a:lnTo>
                    <a:pt x="0" y="0"/>
                  </a:lnTo>
                  <a:close/>
                </a:path>
              </a:pathLst>
            </a:custGeom>
            <a:blipFill rotWithShape="1">
              <a:blip r:embed="rId4">
                <a:alphaModFix/>
              </a:blip>
              <a:stretch>
                <a:fillRect b="-51458" l="-54427" r="-57873" t="-57790"/>
              </a:stretch>
            </a:blipFill>
            <a:ln>
              <a:noFill/>
            </a:ln>
          </p:spPr>
        </p:sp>
      </p:grpSp>
      <p:sp>
        <p:nvSpPr>
          <p:cNvPr id="151" name="Google Shape;151;p4"/>
          <p:cNvSpPr/>
          <p:nvPr/>
        </p:nvSpPr>
        <p:spPr>
          <a:xfrm>
            <a:off x="9568601" y="717355"/>
            <a:ext cx="6192774" cy="8229600"/>
          </a:xfrm>
          <a:custGeom>
            <a:rect b="b" l="l" r="r" t="t"/>
            <a:pathLst>
              <a:path extrusionOk="0" h="8229600" w="6192774">
                <a:moveTo>
                  <a:pt x="0" y="0"/>
                </a:moveTo>
                <a:lnTo>
                  <a:pt x="6192774" y="0"/>
                </a:lnTo>
                <a:lnTo>
                  <a:pt x="6192774" y="8229600"/>
                </a:lnTo>
                <a:lnTo>
                  <a:pt x="0" y="82296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2"/>
        </a:solidFill>
      </p:bgPr>
    </p:bg>
    <p:spTree>
      <p:nvGrpSpPr>
        <p:cNvPr id="155" name="Shape 155"/>
        <p:cNvGrpSpPr/>
        <p:nvPr/>
      </p:nvGrpSpPr>
      <p:grpSpPr>
        <a:xfrm>
          <a:off x="0" y="0"/>
          <a:ext cx="0" cy="0"/>
          <a:chOff x="0" y="0"/>
          <a:chExt cx="0" cy="0"/>
        </a:xfrm>
      </p:grpSpPr>
      <p:sp>
        <p:nvSpPr>
          <p:cNvPr id="156" name="Google Shape;156;p5"/>
          <p:cNvSpPr/>
          <p:nvPr/>
        </p:nvSpPr>
        <p:spPr>
          <a:xfrm rot="10800000">
            <a:off x="5729642" y="-202927"/>
            <a:ext cx="10692854" cy="10692854"/>
          </a:xfrm>
          <a:custGeom>
            <a:rect b="b" l="l" r="r" t="t"/>
            <a:pathLst>
              <a:path extrusionOk="0" h="10692854" w="10692854">
                <a:moveTo>
                  <a:pt x="10692854" y="10692854"/>
                </a:moveTo>
                <a:lnTo>
                  <a:pt x="0" y="10692854"/>
                </a:lnTo>
                <a:lnTo>
                  <a:pt x="0" y="0"/>
                </a:lnTo>
                <a:lnTo>
                  <a:pt x="10692854" y="0"/>
                </a:lnTo>
                <a:lnTo>
                  <a:pt x="10692854" y="10692854"/>
                </a:lnTo>
                <a:close/>
              </a:path>
            </a:pathLst>
          </a:custGeom>
          <a:blipFill rotWithShape="1">
            <a:blip r:embed="rId3">
              <a:alphaModFix/>
            </a:blip>
            <a:stretch>
              <a:fillRect b="0" l="0" r="0" t="0"/>
            </a:stretch>
          </a:blipFill>
          <a:ln>
            <a:noFill/>
          </a:ln>
        </p:spPr>
      </p:sp>
      <p:sp>
        <p:nvSpPr>
          <p:cNvPr id="157" name="Google Shape;157;p5"/>
          <p:cNvSpPr txBox="1"/>
          <p:nvPr/>
        </p:nvSpPr>
        <p:spPr>
          <a:xfrm>
            <a:off x="1186575" y="609391"/>
            <a:ext cx="5823826" cy="1769715"/>
          </a:xfrm>
          <a:prstGeom prst="rect">
            <a:avLst/>
          </a:prstGeom>
          <a:noFill/>
          <a:ln>
            <a:noFill/>
          </a:ln>
        </p:spPr>
        <p:txBody>
          <a:bodyPr anchorCtr="0" anchor="t" bIns="0" lIns="0" spcFirstLastPara="1" rIns="0" wrap="square" tIns="0">
            <a:spAutoFit/>
          </a:bodyPr>
          <a:lstStyle/>
          <a:p>
            <a:pPr indent="0" lvl="0" marL="0" marR="0" rtl="0" algn="ctr">
              <a:lnSpc>
                <a:spcPct val="156340"/>
              </a:lnSpc>
              <a:spcBef>
                <a:spcPts val="0"/>
              </a:spcBef>
              <a:spcAft>
                <a:spcPts val="0"/>
              </a:spcAft>
              <a:buNone/>
            </a:pPr>
            <a:r>
              <a:rPr b="1" i="0" lang="en-GB" sz="4400" u="none" cap="none" strike="noStrike">
                <a:solidFill>
                  <a:srgbClr val="17726D"/>
                </a:solidFill>
                <a:latin typeface="Poppins"/>
                <a:ea typeface="Poppins"/>
                <a:cs typeface="Poppins"/>
                <a:sym typeface="Poppins"/>
              </a:rPr>
              <a:t>Short Overview of Each Chapter</a:t>
            </a:r>
            <a:endParaRPr b="1" i="0" sz="4400" u="none" cap="none" strike="noStrike">
              <a:solidFill>
                <a:srgbClr val="17726D"/>
              </a:solidFill>
              <a:latin typeface="Poppins"/>
              <a:ea typeface="Poppins"/>
              <a:cs typeface="Poppins"/>
              <a:sym typeface="Poppins"/>
            </a:endParaRPr>
          </a:p>
        </p:txBody>
      </p:sp>
      <p:sp>
        <p:nvSpPr>
          <p:cNvPr id="158" name="Google Shape;158;p5"/>
          <p:cNvSpPr txBox="1"/>
          <p:nvPr/>
        </p:nvSpPr>
        <p:spPr>
          <a:xfrm>
            <a:off x="228601" y="3390900"/>
            <a:ext cx="8915400" cy="6440417"/>
          </a:xfrm>
          <a:prstGeom prst="rect">
            <a:avLst/>
          </a:prstGeom>
          <a:noFill/>
          <a:ln>
            <a:noFill/>
          </a:ln>
        </p:spPr>
        <p:txBody>
          <a:bodyPr anchorCtr="0" anchor="t" bIns="0" lIns="0" spcFirstLastPara="1" rIns="0" wrap="square" tIns="0">
            <a:spAutoFit/>
          </a:bodyPr>
          <a:lstStyle/>
          <a:p>
            <a:pPr indent="0" lvl="0" marL="0" marR="0" rtl="0" algn="just">
              <a:lnSpc>
                <a:spcPct val="140007"/>
              </a:lnSpc>
              <a:spcBef>
                <a:spcPts val="0"/>
              </a:spcBef>
              <a:spcAft>
                <a:spcPts val="0"/>
              </a:spcAft>
              <a:buNone/>
            </a:pPr>
            <a:r>
              <a:rPr b="1" i="0" lang="en-GB" sz="2577" u="none" cap="none" strike="noStrike">
                <a:solidFill>
                  <a:srgbClr val="17726D"/>
                </a:solidFill>
                <a:latin typeface="Poppins"/>
                <a:ea typeface="Poppins"/>
                <a:cs typeface="Poppins"/>
                <a:sym typeface="Poppins"/>
              </a:rPr>
              <a:t>In Chapter 3.1, we explore inclusion through storytelling and practical activities, showing how small actions can change group dynamics and make everyone feel part of the team.</a:t>
            </a:r>
            <a:endParaRPr b="1" i="0" sz="2577" u="none" cap="none" strike="noStrike">
              <a:solidFill>
                <a:srgbClr val="17726D"/>
              </a:solidFill>
              <a:latin typeface="Poppins"/>
              <a:ea typeface="Poppins"/>
              <a:cs typeface="Poppins"/>
              <a:sym typeface="Poppins"/>
            </a:endParaRPr>
          </a:p>
          <a:p>
            <a:pPr indent="0" lvl="0" marL="0" marR="0" rtl="0" algn="just">
              <a:lnSpc>
                <a:spcPct val="140007"/>
              </a:lnSpc>
              <a:spcBef>
                <a:spcPts val="0"/>
              </a:spcBef>
              <a:spcAft>
                <a:spcPts val="0"/>
              </a:spcAft>
              <a:buNone/>
            </a:pPr>
            <a:r>
              <a:t/>
            </a:r>
            <a:endParaRPr b="1" i="0" sz="2577" u="none" cap="none" strike="noStrike">
              <a:solidFill>
                <a:srgbClr val="17726D"/>
              </a:solidFill>
              <a:latin typeface="Poppins"/>
              <a:ea typeface="Poppins"/>
              <a:cs typeface="Poppins"/>
              <a:sym typeface="Poppins"/>
            </a:endParaRPr>
          </a:p>
          <a:p>
            <a:pPr indent="0" lvl="0" marL="0" marR="0" rtl="0" algn="just">
              <a:lnSpc>
                <a:spcPct val="140007"/>
              </a:lnSpc>
              <a:spcBef>
                <a:spcPts val="0"/>
              </a:spcBef>
              <a:spcAft>
                <a:spcPts val="0"/>
              </a:spcAft>
              <a:buNone/>
            </a:pPr>
            <a:r>
              <a:rPr b="1" i="0" lang="en-GB" sz="2577" u="none" cap="none" strike="noStrike">
                <a:solidFill>
                  <a:srgbClr val="17726D"/>
                </a:solidFill>
                <a:latin typeface="Poppins"/>
                <a:ea typeface="Poppins"/>
                <a:cs typeface="Poppins"/>
                <a:sym typeface="Poppins"/>
              </a:rPr>
              <a:t>Chapter 3.2 develops intercultural competences. Participants analyze scenarios of cultural misunderstandings and learn strategies for communication and mediation in sports contexts.</a:t>
            </a:r>
            <a:endParaRPr b="1" i="0" sz="2577" u="none" cap="none" strike="noStrike">
              <a:solidFill>
                <a:srgbClr val="17726D"/>
              </a:solidFill>
              <a:latin typeface="Poppins"/>
              <a:ea typeface="Poppins"/>
              <a:cs typeface="Poppins"/>
              <a:sym typeface="Poppins"/>
            </a:endParaRPr>
          </a:p>
          <a:p>
            <a:pPr indent="0" lvl="0" marL="0" marR="0" rtl="0" algn="just">
              <a:lnSpc>
                <a:spcPct val="140007"/>
              </a:lnSpc>
              <a:spcBef>
                <a:spcPts val="0"/>
              </a:spcBef>
              <a:spcAft>
                <a:spcPts val="0"/>
              </a:spcAft>
              <a:buNone/>
            </a:pPr>
            <a:r>
              <a:t/>
            </a:r>
            <a:endParaRPr b="1" i="0" sz="2577" u="none" cap="none" strike="noStrike">
              <a:solidFill>
                <a:srgbClr val="17726D"/>
              </a:solidFill>
              <a:latin typeface="Poppins"/>
              <a:ea typeface="Poppins"/>
              <a:cs typeface="Poppins"/>
              <a:sym typeface="Poppins"/>
            </a:endParaRPr>
          </a:p>
          <a:p>
            <a:pPr indent="0" lvl="0" marL="0" marR="0" rtl="0" algn="just">
              <a:lnSpc>
                <a:spcPct val="140007"/>
              </a:lnSpc>
              <a:spcBef>
                <a:spcPts val="0"/>
              </a:spcBef>
              <a:spcAft>
                <a:spcPts val="0"/>
              </a:spcAft>
              <a:buNone/>
            </a:pPr>
            <a:r>
              <a:rPr b="1" i="0" lang="en-GB" sz="2577" u="none" cap="none" strike="noStrike">
                <a:solidFill>
                  <a:srgbClr val="17726D"/>
                </a:solidFill>
                <a:latin typeface="Poppins"/>
                <a:ea typeface="Poppins"/>
                <a:cs typeface="Poppins"/>
                <a:sym typeface="Poppins"/>
              </a:rPr>
              <a:t>In Chapter 3.3, we focus on creating safe and empathetic spaces — through group reflection and cooperative exercises, we highlight the values of trust, respect and active listening.</a:t>
            </a:r>
            <a:endParaRPr b="1" i="0" sz="2577" u="none" cap="none" strike="noStrike">
              <a:solidFill>
                <a:srgbClr val="17726D"/>
              </a:solidFill>
              <a:latin typeface="Poppins"/>
              <a:ea typeface="Poppins"/>
              <a:cs typeface="Poppins"/>
              <a:sym typeface="Poppins"/>
            </a:endParaRPr>
          </a:p>
        </p:txBody>
      </p:sp>
      <p:pic>
        <p:nvPicPr>
          <p:cNvPr id="159" name="Google Shape;159;p5"/>
          <p:cNvPicPr preferRelativeResize="0"/>
          <p:nvPr/>
        </p:nvPicPr>
        <p:blipFill rotWithShape="1">
          <a:blip r:embed="rId4">
            <a:alphaModFix/>
          </a:blip>
          <a:srcRect b="0" l="0" r="0" t="0"/>
          <a:stretch/>
        </p:blipFill>
        <p:spPr>
          <a:xfrm>
            <a:off x="9425368" y="609391"/>
            <a:ext cx="6567513" cy="68201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2"/>
        </a:solidFill>
      </p:bgPr>
    </p:bg>
    <p:spTree>
      <p:nvGrpSpPr>
        <p:cNvPr id="163" name="Shape 163"/>
        <p:cNvGrpSpPr/>
        <p:nvPr/>
      </p:nvGrpSpPr>
      <p:grpSpPr>
        <a:xfrm>
          <a:off x="0" y="0"/>
          <a:ext cx="0" cy="0"/>
          <a:chOff x="0" y="0"/>
          <a:chExt cx="0" cy="0"/>
        </a:xfrm>
      </p:grpSpPr>
      <p:sp>
        <p:nvSpPr>
          <p:cNvPr id="164" name="Google Shape;164;p6"/>
          <p:cNvSpPr/>
          <p:nvPr/>
        </p:nvSpPr>
        <p:spPr>
          <a:xfrm rot="10800000">
            <a:off x="7876432" y="-202927"/>
            <a:ext cx="10692854" cy="10692854"/>
          </a:xfrm>
          <a:custGeom>
            <a:rect b="b" l="l" r="r" t="t"/>
            <a:pathLst>
              <a:path extrusionOk="0" h="10692854" w="10692854">
                <a:moveTo>
                  <a:pt x="10692854" y="10692854"/>
                </a:moveTo>
                <a:lnTo>
                  <a:pt x="0" y="10692854"/>
                </a:lnTo>
                <a:lnTo>
                  <a:pt x="0" y="0"/>
                </a:lnTo>
                <a:lnTo>
                  <a:pt x="10692854" y="0"/>
                </a:lnTo>
                <a:lnTo>
                  <a:pt x="10692854" y="10692854"/>
                </a:lnTo>
                <a:close/>
              </a:path>
            </a:pathLst>
          </a:custGeom>
          <a:blipFill rotWithShape="1">
            <a:blip r:embed="rId3">
              <a:alphaModFix/>
            </a:blip>
            <a:stretch>
              <a:fillRect b="0" l="0" r="0" t="0"/>
            </a:stretch>
          </a:blipFill>
          <a:ln>
            <a:noFill/>
          </a:ln>
        </p:spPr>
      </p:sp>
      <p:sp>
        <p:nvSpPr>
          <p:cNvPr id="165" name="Google Shape;165;p6"/>
          <p:cNvSpPr/>
          <p:nvPr/>
        </p:nvSpPr>
        <p:spPr>
          <a:xfrm>
            <a:off x="10020323" y="1560599"/>
            <a:ext cx="7950960" cy="7165803"/>
          </a:xfrm>
          <a:custGeom>
            <a:rect b="b" l="l" r="r" t="t"/>
            <a:pathLst>
              <a:path extrusionOk="0" h="7165803" w="7950960">
                <a:moveTo>
                  <a:pt x="0" y="0"/>
                </a:moveTo>
                <a:lnTo>
                  <a:pt x="7950960" y="0"/>
                </a:lnTo>
                <a:lnTo>
                  <a:pt x="7950960" y="7165802"/>
                </a:lnTo>
                <a:lnTo>
                  <a:pt x="0" y="7165802"/>
                </a:lnTo>
                <a:lnTo>
                  <a:pt x="0" y="0"/>
                </a:lnTo>
                <a:close/>
              </a:path>
            </a:pathLst>
          </a:custGeom>
          <a:blipFill rotWithShape="1">
            <a:blip r:embed="rId4">
              <a:alphaModFix/>
            </a:blip>
            <a:stretch>
              <a:fillRect b="0" l="0" r="0" t="0"/>
            </a:stretch>
          </a:blipFill>
          <a:ln>
            <a:noFill/>
          </a:ln>
        </p:spPr>
      </p:sp>
      <p:sp>
        <p:nvSpPr>
          <p:cNvPr id="166" name="Google Shape;166;p6"/>
          <p:cNvSpPr txBox="1"/>
          <p:nvPr/>
        </p:nvSpPr>
        <p:spPr>
          <a:xfrm>
            <a:off x="497717" y="786920"/>
            <a:ext cx="10017883" cy="821635"/>
          </a:xfrm>
          <a:prstGeom prst="rect">
            <a:avLst/>
          </a:prstGeom>
          <a:noFill/>
          <a:ln>
            <a:noFill/>
          </a:ln>
        </p:spPr>
        <p:txBody>
          <a:bodyPr anchorCtr="0" anchor="t" bIns="0" lIns="0" spcFirstLastPara="1" rIns="0" wrap="square" tIns="0">
            <a:spAutoFit/>
          </a:bodyPr>
          <a:lstStyle/>
          <a:p>
            <a:pPr indent="0" lvl="0" marL="0" marR="0" rtl="0" algn="l">
              <a:lnSpc>
                <a:spcPct val="156340"/>
              </a:lnSpc>
              <a:spcBef>
                <a:spcPts val="0"/>
              </a:spcBef>
              <a:spcAft>
                <a:spcPts val="0"/>
              </a:spcAft>
              <a:buNone/>
            </a:pPr>
            <a:r>
              <a:rPr b="1" i="0" lang="en-GB" sz="4400" u="none" cap="none" strike="noStrike">
                <a:solidFill>
                  <a:srgbClr val="17726D"/>
                </a:solidFill>
                <a:latin typeface="Poppins"/>
                <a:ea typeface="Poppins"/>
                <a:cs typeface="Poppins"/>
                <a:sym typeface="Poppins"/>
              </a:rPr>
              <a:t>Knowledge – Skills –Competences </a:t>
            </a:r>
            <a:endParaRPr b="1" i="0" sz="4400" u="none" cap="none" strike="noStrike">
              <a:solidFill>
                <a:srgbClr val="17726D"/>
              </a:solidFill>
              <a:latin typeface="Poppins"/>
              <a:ea typeface="Poppins"/>
              <a:cs typeface="Poppins"/>
              <a:sym typeface="Poppins"/>
            </a:endParaRPr>
          </a:p>
        </p:txBody>
      </p:sp>
      <p:graphicFrame>
        <p:nvGraphicFramePr>
          <p:cNvPr id="167" name="Google Shape;167;p6"/>
          <p:cNvGraphicFramePr/>
          <p:nvPr/>
        </p:nvGraphicFramePr>
        <p:xfrm>
          <a:off x="1447800" y="3543300"/>
          <a:ext cx="3000000" cy="3000000"/>
        </p:xfrm>
        <a:graphic>
          <a:graphicData uri="http://schemas.openxmlformats.org/drawingml/2006/table">
            <a:tbl>
              <a:tblPr bandRow="1" firstRow="1">
                <a:noFill/>
                <a:tableStyleId>{93E52196-3ACF-4DF8-B6D6-56AF8917F232}</a:tableStyleId>
              </a:tblPr>
              <a:tblGrid>
                <a:gridCol w="2514600"/>
                <a:gridCol w="2497275"/>
                <a:gridCol w="3560650"/>
              </a:tblGrid>
              <a:tr h="370850">
                <a:tc>
                  <a:txBody>
                    <a:bodyPr/>
                    <a:lstStyle/>
                    <a:p>
                      <a:pPr indent="0" lvl="0" marL="0" marR="0" rtl="0" algn="ctr">
                        <a:spcBef>
                          <a:spcPts val="0"/>
                        </a:spcBef>
                        <a:spcAft>
                          <a:spcPts val="0"/>
                        </a:spcAft>
                        <a:buNone/>
                      </a:pPr>
                      <a:r>
                        <a:rPr lang="en-GB" sz="2800" u="none" cap="none" strike="noStrike">
                          <a:solidFill>
                            <a:srgbClr val="17726D"/>
                          </a:solidFill>
                        </a:rPr>
                        <a:t>Knowledge</a:t>
                      </a:r>
                      <a:endParaRPr/>
                    </a:p>
                  </a:txBody>
                  <a:tcPr marT="45725" marB="45725" marR="91450" marL="91450"/>
                </a:tc>
                <a:tc>
                  <a:txBody>
                    <a:bodyPr/>
                    <a:lstStyle/>
                    <a:p>
                      <a:pPr indent="0" lvl="0" marL="0" marR="0" rtl="0" algn="ctr">
                        <a:spcBef>
                          <a:spcPts val="0"/>
                        </a:spcBef>
                        <a:spcAft>
                          <a:spcPts val="0"/>
                        </a:spcAft>
                        <a:buNone/>
                      </a:pPr>
                      <a:r>
                        <a:rPr lang="en-GB" sz="2800" u="none" cap="none" strike="noStrike">
                          <a:solidFill>
                            <a:srgbClr val="17726D"/>
                          </a:solidFill>
                        </a:rPr>
                        <a:t>Skills</a:t>
                      </a:r>
                      <a:endParaRPr/>
                    </a:p>
                  </a:txBody>
                  <a:tcPr marT="45725" marB="45725" marR="91450" marL="91450"/>
                </a:tc>
                <a:tc>
                  <a:txBody>
                    <a:bodyPr/>
                    <a:lstStyle/>
                    <a:p>
                      <a:pPr indent="0" lvl="0" marL="0" marR="0" rtl="0" algn="ctr">
                        <a:spcBef>
                          <a:spcPts val="0"/>
                        </a:spcBef>
                        <a:spcAft>
                          <a:spcPts val="0"/>
                        </a:spcAft>
                        <a:buNone/>
                      </a:pPr>
                      <a:r>
                        <a:rPr lang="en-GB" sz="2800" u="none" cap="none" strike="noStrike">
                          <a:solidFill>
                            <a:srgbClr val="17726D"/>
                          </a:solidFill>
                        </a:rPr>
                        <a:t>Competences</a:t>
                      </a:r>
                      <a:endParaRPr/>
                    </a:p>
                  </a:txBody>
                  <a:tcPr marT="45725" marB="45725" marR="91450" marL="91450"/>
                </a:tc>
              </a:tr>
              <a:tr h="370850">
                <a:tc>
                  <a:txBody>
                    <a:bodyPr/>
                    <a:lstStyle/>
                    <a:p>
                      <a:pPr indent="0" lvl="0" marL="0" marR="0" rtl="0" algn="just">
                        <a:spcBef>
                          <a:spcPts val="0"/>
                        </a:spcBef>
                        <a:spcAft>
                          <a:spcPts val="0"/>
                        </a:spcAft>
                        <a:buNone/>
                      </a:pPr>
                      <a:r>
                        <a:rPr b="1" lang="en-GB" sz="1800" u="none" cap="none" strike="noStrike">
                          <a:solidFill>
                            <a:srgbClr val="17726D"/>
                          </a:solidFill>
                        </a:rPr>
                        <a:t>The concept of "safe space" in youth work</a:t>
                      </a:r>
                      <a:endParaRPr/>
                    </a:p>
                  </a:txBody>
                  <a:tcPr marT="45725" marB="45725" marR="91450" marL="91450"/>
                </a:tc>
                <a:tc>
                  <a:txBody>
                    <a:bodyPr/>
                    <a:lstStyle/>
                    <a:p>
                      <a:pPr indent="0" lvl="0" marL="0" marR="0" rtl="0" algn="just">
                        <a:spcBef>
                          <a:spcPts val="0"/>
                        </a:spcBef>
                        <a:spcAft>
                          <a:spcPts val="0"/>
                        </a:spcAft>
                        <a:buNone/>
                      </a:pPr>
                      <a:r>
                        <a:rPr b="1" lang="en-GB" sz="1800" u="none" cap="none" strike="noStrike">
                          <a:solidFill>
                            <a:srgbClr val="17726D"/>
                          </a:solidFill>
                        </a:rPr>
                        <a:t>Creating an environment where young people feel protected, heard and valued</a:t>
                      </a:r>
                      <a:endParaRPr/>
                    </a:p>
                  </a:txBody>
                  <a:tcPr marT="45725" marB="45725" marR="91450" marL="91450"/>
                </a:tc>
                <a:tc>
                  <a:txBody>
                    <a:bodyPr/>
                    <a:lstStyle/>
                    <a:p>
                      <a:pPr indent="0" lvl="0" marL="0" marR="0" rtl="0" algn="just">
                        <a:spcBef>
                          <a:spcPts val="0"/>
                        </a:spcBef>
                        <a:spcAft>
                          <a:spcPts val="0"/>
                        </a:spcAft>
                        <a:buNone/>
                      </a:pPr>
                      <a:r>
                        <a:rPr b="1" lang="en-GB" sz="1800" u="none" cap="none" strike="noStrike">
                          <a:solidFill>
                            <a:srgbClr val="17726D"/>
                          </a:solidFill>
                        </a:rPr>
                        <a:t>Supporting personal development within a framework based on trust and support</a:t>
                      </a:r>
                      <a:endParaRPr/>
                    </a:p>
                  </a:txBody>
                  <a:tcPr marT="45725" marB="45725" marR="91450" marL="91450"/>
                </a:tc>
              </a:tr>
              <a:tr h="370850">
                <a:tc>
                  <a:txBody>
                    <a:bodyPr/>
                    <a:lstStyle/>
                    <a:p>
                      <a:pPr indent="0" lvl="0" marL="0" marR="0" rtl="0" algn="just">
                        <a:spcBef>
                          <a:spcPts val="0"/>
                        </a:spcBef>
                        <a:spcAft>
                          <a:spcPts val="0"/>
                        </a:spcAft>
                        <a:buNone/>
                      </a:pPr>
                      <a:r>
                        <a:rPr b="1" lang="en-GB" sz="1800" u="none" cap="none" strike="noStrike">
                          <a:solidFill>
                            <a:srgbClr val="17726D"/>
                          </a:solidFill>
                        </a:rPr>
                        <a:t>Elements of empathetic leadership in sport</a:t>
                      </a:r>
                      <a:endParaRPr/>
                    </a:p>
                  </a:txBody>
                  <a:tcPr marT="45725" marB="45725" marR="91450" marL="91450"/>
                </a:tc>
                <a:tc>
                  <a:txBody>
                    <a:bodyPr/>
                    <a:lstStyle/>
                    <a:p>
                      <a:pPr indent="0" lvl="0" marL="0" marR="0" rtl="0" algn="just">
                        <a:spcBef>
                          <a:spcPts val="0"/>
                        </a:spcBef>
                        <a:spcAft>
                          <a:spcPts val="0"/>
                        </a:spcAft>
                        <a:buNone/>
                      </a:pPr>
                      <a:r>
                        <a:rPr b="1" lang="en-GB" sz="1800" u="none" cap="none" strike="noStrike">
                          <a:solidFill>
                            <a:srgbClr val="17726D"/>
                          </a:solidFill>
                        </a:rPr>
                        <a:t>Practicing empathy, active listening and emotional support in activities</a:t>
                      </a:r>
                      <a:endParaRPr/>
                    </a:p>
                  </a:txBody>
                  <a:tcPr marT="45725" marB="45725" marR="91450" marL="91450"/>
                </a:tc>
                <a:tc>
                  <a:txBody>
                    <a:bodyPr/>
                    <a:lstStyle/>
                    <a:p>
                      <a:pPr indent="0" lvl="0" marL="0" marR="0" rtl="0" algn="just">
                        <a:spcBef>
                          <a:spcPts val="0"/>
                        </a:spcBef>
                        <a:spcAft>
                          <a:spcPts val="0"/>
                        </a:spcAft>
                        <a:buNone/>
                      </a:pPr>
                      <a:r>
                        <a:rPr b="1" lang="en-GB" sz="1800" u="none" cap="none" strike="noStrike">
                          <a:solidFill>
                            <a:srgbClr val="17726D"/>
                          </a:solidFill>
                        </a:rPr>
                        <a:t>Building a team culture based on respect, solidarity and equity</a:t>
                      </a:r>
                      <a:endParaRPr/>
                    </a:p>
                  </a:txBody>
                  <a:tcPr marT="45725" marB="45725" marR="91450" marL="91450"/>
                </a:tc>
              </a:tr>
              <a:tr h="370850">
                <a:tc>
                  <a:txBody>
                    <a:bodyPr/>
                    <a:lstStyle/>
                    <a:p>
                      <a:pPr indent="0" lvl="0" marL="0" marR="0" rtl="0" algn="just">
                        <a:spcBef>
                          <a:spcPts val="0"/>
                        </a:spcBef>
                        <a:spcAft>
                          <a:spcPts val="0"/>
                        </a:spcAft>
                        <a:buNone/>
                      </a:pPr>
                      <a:r>
                        <a:rPr b="1" lang="en-GB" sz="1800" u="none" cap="none" strike="noStrike">
                          <a:solidFill>
                            <a:srgbClr val="17726D"/>
                          </a:solidFill>
                        </a:rPr>
                        <a:t>The role of common rules and values in sport</a:t>
                      </a:r>
                      <a:endParaRPr/>
                    </a:p>
                  </a:txBody>
                  <a:tcPr marT="45725" marB="45725" marR="91450" marL="91450"/>
                </a:tc>
                <a:tc>
                  <a:txBody>
                    <a:bodyPr/>
                    <a:lstStyle/>
                    <a:p>
                      <a:pPr indent="0" lvl="0" marL="0" marR="0" rtl="0" algn="l">
                        <a:spcBef>
                          <a:spcPts val="0"/>
                        </a:spcBef>
                        <a:spcAft>
                          <a:spcPts val="0"/>
                        </a:spcAft>
                        <a:buNone/>
                      </a:pPr>
                      <a:r>
                        <a:rPr b="1" lang="en-GB" sz="1800" u="none" cap="none" strike="noStrike">
                          <a:solidFill>
                            <a:srgbClr val="17726D"/>
                          </a:solidFill>
                        </a:rPr>
                        <a:t>Establishing and implementing clear, inclusive and participatory norms</a:t>
                      </a:r>
                      <a:endParaRPr/>
                    </a:p>
                  </a:txBody>
                  <a:tcPr marT="45725" marB="45725" marR="91450" marL="91450"/>
                </a:tc>
                <a:tc>
                  <a:txBody>
                    <a:bodyPr/>
                    <a:lstStyle/>
                    <a:p>
                      <a:pPr indent="0" lvl="0" marL="0" marR="0" rtl="0" algn="just">
                        <a:spcBef>
                          <a:spcPts val="0"/>
                        </a:spcBef>
                        <a:spcAft>
                          <a:spcPts val="0"/>
                        </a:spcAft>
                        <a:buNone/>
                      </a:pPr>
                      <a:r>
                        <a:rPr b="1" lang="en-GB" sz="1800" u="none" cap="none" strike="noStrike">
                          <a:solidFill>
                            <a:srgbClr val="17726D"/>
                          </a:solidFill>
                        </a:rPr>
                        <a:t>Strengthening an equitable and sustainable sports community</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2"/>
        </a:solidFill>
      </p:bgPr>
    </p:bg>
    <p:spTree>
      <p:nvGrpSpPr>
        <p:cNvPr id="171" name="Shape 171"/>
        <p:cNvGrpSpPr/>
        <p:nvPr/>
      </p:nvGrpSpPr>
      <p:grpSpPr>
        <a:xfrm>
          <a:off x="0" y="0"/>
          <a:ext cx="0" cy="0"/>
          <a:chOff x="0" y="0"/>
          <a:chExt cx="0" cy="0"/>
        </a:xfrm>
      </p:grpSpPr>
      <p:sp>
        <p:nvSpPr>
          <p:cNvPr id="172" name="Google Shape;172;p7"/>
          <p:cNvSpPr/>
          <p:nvPr/>
        </p:nvSpPr>
        <p:spPr>
          <a:xfrm>
            <a:off x="-228600" y="-405854"/>
            <a:ext cx="10692854" cy="10692854"/>
          </a:xfrm>
          <a:custGeom>
            <a:rect b="b" l="l" r="r" t="t"/>
            <a:pathLst>
              <a:path extrusionOk="0" h="10692854" w="10692854">
                <a:moveTo>
                  <a:pt x="0" y="0"/>
                </a:moveTo>
                <a:lnTo>
                  <a:pt x="10692854" y="0"/>
                </a:lnTo>
                <a:lnTo>
                  <a:pt x="10692854" y="10692854"/>
                </a:lnTo>
                <a:lnTo>
                  <a:pt x="0" y="10692854"/>
                </a:lnTo>
                <a:lnTo>
                  <a:pt x="0" y="0"/>
                </a:lnTo>
                <a:close/>
              </a:path>
            </a:pathLst>
          </a:custGeom>
          <a:blipFill rotWithShape="1">
            <a:blip r:embed="rId3">
              <a:alphaModFix/>
            </a:blip>
            <a:stretch>
              <a:fillRect b="0" l="0" r="0" t="0"/>
            </a:stretch>
          </a:blipFill>
          <a:ln>
            <a:noFill/>
          </a:ln>
        </p:spPr>
      </p:sp>
      <p:sp>
        <p:nvSpPr>
          <p:cNvPr id="173" name="Google Shape;173;p7"/>
          <p:cNvSpPr txBox="1"/>
          <p:nvPr/>
        </p:nvSpPr>
        <p:spPr>
          <a:xfrm>
            <a:off x="7347647" y="1009650"/>
            <a:ext cx="10940353" cy="807913"/>
          </a:xfrm>
          <a:prstGeom prst="rect">
            <a:avLst/>
          </a:prstGeom>
          <a:noFill/>
          <a:ln>
            <a:noFill/>
          </a:ln>
        </p:spPr>
        <p:txBody>
          <a:bodyPr anchorCtr="0" anchor="t" bIns="0" lIns="0" spcFirstLastPara="1" rIns="0" wrap="square" tIns="0">
            <a:spAutoFit/>
          </a:bodyPr>
          <a:lstStyle/>
          <a:p>
            <a:pPr indent="0" lvl="0" marL="0" marR="0" rtl="0" algn="ctr">
              <a:lnSpc>
                <a:spcPct val="116003"/>
              </a:lnSpc>
              <a:spcBef>
                <a:spcPts val="0"/>
              </a:spcBef>
              <a:spcAft>
                <a:spcPts val="0"/>
              </a:spcAft>
              <a:buNone/>
            </a:pPr>
            <a:r>
              <a:rPr b="1" i="0" lang="en-GB" sz="5430" u="none" cap="none" strike="noStrike">
                <a:solidFill>
                  <a:srgbClr val="17726D"/>
                </a:solidFill>
                <a:latin typeface="Poppins"/>
                <a:ea typeface="Poppins"/>
                <a:cs typeface="Poppins"/>
                <a:sym typeface="Poppins"/>
              </a:rPr>
              <a:t>Interactive Moment</a:t>
            </a:r>
            <a:endParaRPr b="1" i="0" sz="5330" u="none" cap="none" strike="noStrike">
              <a:solidFill>
                <a:srgbClr val="17726D"/>
              </a:solidFill>
              <a:latin typeface="Poppins"/>
              <a:ea typeface="Poppins"/>
              <a:cs typeface="Poppins"/>
              <a:sym typeface="Poppins"/>
            </a:endParaRPr>
          </a:p>
        </p:txBody>
      </p:sp>
      <p:sp>
        <p:nvSpPr>
          <p:cNvPr id="174" name="Google Shape;174;p7"/>
          <p:cNvSpPr txBox="1"/>
          <p:nvPr/>
        </p:nvSpPr>
        <p:spPr>
          <a:xfrm>
            <a:off x="9527278" y="4113605"/>
            <a:ext cx="7236722" cy="2261260"/>
          </a:xfrm>
          <a:prstGeom prst="rect">
            <a:avLst/>
          </a:prstGeom>
          <a:noFill/>
          <a:ln>
            <a:noFill/>
          </a:ln>
        </p:spPr>
        <p:txBody>
          <a:bodyPr anchorCtr="0" anchor="t" bIns="0" lIns="0" spcFirstLastPara="1" rIns="0" wrap="square" tIns="0">
            <a:spAutoFit/>
          </a:bodyPr>
          <a:lstStyle/>
          <a:p>
            <a:pPr indent="0" lvl="1" marL="269874" marR="0" rtl="0" algn="just">
              <a:lnSpc>
                <a:spcPct val="97194"/>
              </a:lnSpc>
              <a:spcBef>
                <a:spcPts val="0"/>
              </a:spcBef>
              <a:spcAft>
                <a:spcPts val="0"/>
              </a:spcAft>
              <a:buNone/>
            </a:pPr>
            <a:r>
              <a:rPr b="0" i="0" lang="en-GB" sz="3600" u="none" cap="none" strike="noStrike">
                <a:solidFill>
                  <a:srgbClr val="17726D"/>
                </a:solidFill>
                <a:latin typeface="Poppins"/>
                <a:ea typeface="Poppins"/>
                <a:cs typeface="Poppins"/>
                <a:sym typeface="Poppins"/>
              </a:rPr>
              <a:t>Let’s make it a bit interactive — in the chat, please write one word that describes what inclusion in sport means to you.</a:t>
            </a:r>
            <a:endParaRPr b="0" i="0" sz="3600" u="none" cap="none" strike="noStrike">
              <a:solidFill>
                <a:srgbClr val="17726D"/>
              </a:solidFill>
              <a:latin typeface="Poppins"/>
              <a:ea typeface="Poppins"/>
              <a:cs typeface="Poppins"/>
              <a:sym typeface="Poppins"/>
            </a:endParaRPr>
          </a:p>
        </p:txBody>
      </p:sp>
      <p:sp>
        <p:nvSpPr>
          <p:cNvPr id="175" name="Google Shape;175;p7"/>
          <p:cNvSpPr/>
          <p:nvPr/>
        </p:nvSpPr>
        <p:spPr>
          <a:xfrm>
            <a:off x="622611" y="739052"/>
            <a:ext cx="6725036" cy="8315346"/>
          </a:xfrm>
          <a:custGeom>
            <a:rect b="b" l="l" r="r" t="t"/>
            <a:pathLst>
              <a:path extrusionOk="0" h="8315346" w="6725036">
                <a:moveTo>
                  <a:pt x="0" y="0"/>
                </a:moveTo>
                <a:lnTo>
                  <a:pt x="6725036" y="0"/>
                </a:lnTo>
                <a:lnTo>
                  <a:pt x="6725036" y="8315346"/>
                </a:lnTo>
                <a:lnTo>
                  <a:pt x="0" y="8315346"/>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2"/>
        </a:solidFill>
      </p:bgPr>
    </p:bg>
    <p:spTree>
      <p:nvGrpSpPr>
        <p:cNvPr id="179" name="Shape 179"/>
        <p:cNvGrpSpPr/>
        <p:nvPr/>
      </p:nvGrpSpPr>
      <p:grpSpPr>
        <a:xfrm>
          <a:off x="0" y="0"/>
          <a:ext cx="0" cy="0"/>
          <a:chOff x="0" y="0"/>
          <a:chExt cx="0" cy="0"/>
        </a:xfrm>
      </p:grpSpPr>
      <p:sp>
        <p:nvSpPr>
          <p:cNvPr id="180" name="Google Shape;180;p8"/>
          <p:cNvSpPr/>
          <p:nvPr/>
        </p:nvSpPr>
        <p:spPr>
          <a:xfrm>
            <a:off x="661386" y="1028700"/>
            <a:ext cx="6996306" cy="7231324"/>
          </a:xfrm>
          <a:custGeom>
            <a:rect b="b" l="l" r="r" t="t"/>
            <a:pathLst>
              <a:path extrusionOk="0" h="7231324" w="6996306">
                <a:moveTo>
                  <a:pt x="0" y="0"/>
                </a:moveTo>
                <a:lnTo>
                  <a:pt x="6996305" y="0"/>
                </a:lnTo>
                <a:lnTo>
                  <a:pt x="6996305" y="7231324"/>
                </a:lnTo>
                <a:lnTo>
                  <a:pt x="0" y="7231324"/>
                </a:lnTo>
                <a:lnTo>
                  <a:pt x="0" y="0"/>
                </a:lnTo>
                <a:close/>
              </a:path>
            </a:pathLst>
          </a:custGeom>
          <a:blipFill rotWithShape="1">
            <a:blip r:embed="rId3">
              <a:alphaModFix/>
            </a:blip>
            <a:stretch>
              <a:fillRect b="0" l="0" r="0" t="0"/>
            </a:stretch>
          </a:blipFill>
          <a:ln>
            <a:noFill/>
          </a:ln>
        </p:spPr>
      </p:sp>
      <p:sp>
        <p:nvSpPr>
          <p:cNvPr id="181" name="Google Shape;181;p8"/>
          <p:cNvSpPr txBox="1"/>
          <p:nvPr/>
        </p:nvSpPr>
        <p:spPr>
          <a:xfrm>
            <a:off x="6780110" y="271929"/>
            <a:ext cx="8191287" cy="666849"/>
          </a:xfrm>
          <a:prstGeom prst="rect">
            <a:avLst/>
          </a:prstGeom>
          <a:noFill/>
          <a:ln>
            <a:noFill/>
          </a:ln>
        </p:spPr>
        <p:txBody>
          <a:bodyPr anchorCtr="0" anchor="t" bIns="0" lIns="0" spcFirstLastPara="1" rIns="0" wrap="square" tIns="0">
            <a:spAutoFit/>
          </a:bodyPr>
          <a:lstStyle/>
          <a:p>
            <a:pPr indent="0" lvl="0" marL="0" marR="0" rtl="0" algn="ctr">
              <a:lnSpc>
                <a:spcPct val="116007"/>
              </a:lnSpc>
              <a:spcBef>
                <a:spcPts val="0"/>
              </a:spcBef>
              <a:spcAft>
                <a:spcPts val="0"/>
              </a:spcAft>
              <a:buNone/>
            </a:pPr>
            <a:r>
              <a:rPr b="1" i="0" lang="en-GB" sz="4448" u="none" cap="none" strike="noStrike">
                <a:solidFill>
                  <a:srgbClr val="17726D"/>
                </a:solidFill>
                <a:latin typeface="Poppins"/>
                <a:ea typeface="Poppins"/>
                <a:cs typeface="Poppins"/>
                <a:sym typeface="Poppins"/>
              </a:rPr>
              <a:t>CONCLUSION</a:t>
            </a:r>
            <a:endParaRPr b="1" i="0" sz="4448" u="none" cap="none" strike="noStrike">
              <a:solidFill>
                <a:srgbClr val="17726D"/>
              </a:solidFill>
              <a:latin typeface="Poppins"/>
              <a:ea typeface="Poppins"/>
              <a:cs typeface="Poppins"/>
              <a:sym typeface="Poppins"/>
            </a:endParaRPr>
          </a:p>
        </p:txBody>
      </p:sp>
      <p:sp>
        <p:nvSpPr>
          <p:cNvPr id="182" name="Google Shape;182;p8"/>
          <p:cNvSpPr txBox="1"/>
          <p:nvPr/>
        </p:nvSpPr>
        <p:spPr>
          <a:xfrm>
            <a:off x="8903501" y="2589849"/>
            <a:ext cx="8191287" cy="3521157"/>
          </a:xfrm>
          <a:prstGeom prst="rect">
            <a:avLst/>
          </a:prstGeom>
          <a:noFill/>
          <a:ln>
            <a:noFill/>
          </a:ln>
        </p:spPr>
        <p:txBody>
          <a:bodyPr anchorCtr="0" anchor="t" bIns="0" lIns="0" spcFirstLastPara="1" rIns="0" wrap="square" tIns="0">
            <a:spAutoFit/>
          </a:bodyPr>
          <a:lstStyle/>
          <a:p>
            <a:pPr indent="0" lvl="1" marL="388617" marR="0" rtl="0" algn="just">
              <a:lnSpc>
                <a:spcPct val="116075"/>
              </a:lnSpc>
              <a:spcBef>
                <a:spcPts val="0"/>
              </a:spcBef>
              <a:spcAft>
                <a:spcPts val="0"/>
              </a:spcAft>
              <a:buNone/>
            </a:pPr>
            <a:r>
              <a:rPr b="0" i="1" lang="en-GB" sz="4000" u="none" cap="none" strike="noStrike">
                <a:solidFill>
                  <a:srgbClr val="17726D"/>
                </a:solidFill>
                <a:latin typeface="Calibri"/>
                <a:ea typeface="Calibri"/>
                <a:cs typeface="Calibri"/>
                <a:sym typeface="Calibri"/>
              </a:rPr>
              <a:t>Module 3</a:t>
            </a:r>
            <a:r>
              <a:rPr b="0" i="0" lang="en-GB" sz="4000" u="none" cap="none" strike="noStrike">
                <a:solidFill>
                  <a:srgbClr val="17726D"/>
                </a:solidFill>
                <a:latin typeface="Calibri"/>
                <a:ea typeface="Calibri"/>
                <a:cs typeface="Calibri"/>
                <a:sym typeface="Calibri"/>
              </a:rPr>
              <a:t> helps coaches and youth workers use sport as a language of inclusion and understanding.</a:t>
            </a:r>
            <a:br>
              <a:rPr b="0" i="0" lang="en-GB" sz="4000" u="none" cap="none" strike="noStrike">
                <a:solidFill>
                  <a:srgbClr val="17726D"/>
                </a:solidFill>
                <a:latin typeface="Calibri"/>
                <a:ea typeface="Calibri"/>
                <a:cs typeface="Calibri"/>
                <a:sym typeface="Calibri"/>
              </a:rPr>
            </a:br>
            <a:r>
              <a:rPr b="0" i="0" lang="en-GB" sz="4000" u="none" cap="none" strike="noStrike">
                <a:solidFill>
                  <a:srgbClr val="17726D"/>
                </a:solidFill>
                <a:latin typeface="Calibri"/>
                <a:ea typeface="Calibri"/>
                <a:cs typeface="Calibri"/>
                <a:sym typeface="Calibri"/>
              </a:rPr>
              <a:t>It’s about building bridges between people — on and off the field.</a:t>
            </a:r>
            <a:endParaRPr b="0" i="0" sz="4000" u="none" cap="none" strike="noStrike">
              <a:solidFill>
                <a:srgbClr val="17726D"/>
              </a:solidFill>
              <a:latin typeface="Calibri"/>
              <a:ea typeface="Calibri"/>
              <a:cs typeface="Calibri"/>
              <a:sym typeface="Calibri"/>
            </a:endParaRPr>
          </a:p>
          <a:p>
            <a:pPr indent="0" lvl="1" marL="388617" marR="0" rtl="0" algn="ctr">
              <a:lnSpc>
                <a:spcPct val="129008"/>
              </a:lnSpc>
              <a:spcBef>
                <a:spcPts val="0"/>
              </a:spcBef>
              <a:spcAft>
                <a:spcPts val="0"/>
              </a:spcAft>
              <a:buNone/>
            </a:pPr>
            <a:r>
              <a:t/>
            </a:r>
            <a:endParaRPr b="1" i="0" sz="3599" u="none" cap="none" strike="noStrike">
              <a:solidFill>
                <a:srgbClr val="17726D"/>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9"/>
          <p:cNvGrpSpPr/>
          <p:nvPr/>
        </p:nvGrpSpPr>
        <p:grpSpPr>
          <a:xfrm>
            <a:off x="-1402759" y="6802807"/>
            <a:ext cx="5402508" cy="5402508"/>
            <a:chOff x="0" y="0"/>
            <a:chExt cx="812800" cy="812800"/>
          </a:xfrm>
        </p:grpSpPr>
        <p:sp>
          <p:nvSpPr>
            <p:cNvPr id="188" name="Google Shape;188;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952500">
              <a:solidFill>
                <a:srgbClr val="F6F6F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0" name="Google Shape;190;p9"/>
          <p:cNvCxnSpPr/>
          <p:nvPr/>
        </p:nvCxnSpPr>
        <p:spPr>
          <a:xfrm>
            <a:off x="1074658" y="8563446"/>
            <a:ext cx="16138684" cy="0"/>
          </a:xfrm>
          <a:prstGeom prst="straightConnector1">
            <a:avLst/>
          </a:prstGeom>
          <a:noFill/>
          <a:ln cap="flat" cmpd="sng" w="38100">
            <a:solidFill>
              <a:srgbClr val="17726D"/>
            </a:solidFill>
            <a:prstDash val="solid"/>
            <a:round/>
            <a:headEnd len="sm" w="sm" type="none"/>
            <a:tailEnd len="sm" w="sm" type="none"/>
          </a:ln>
        </p:spPr>
      </p:cxnSp>
      <p:grpSp>
        <p:nvGrpSpPr>
          <p:cNvPr id="191" name="Google Shape;191;p9"/>
          <p:cNvGrpSpPr/>
          <p:nvPr/>
        </p:nvGrpSpPr>
        <p:grpSpPr>
          <a:xfrm>
            <a:off x="1028700" y="5545505"/>
            <a:ext cx="447675" cy="447675"/>
            <a:chOff x="0" y="0"/>
            <a:chExt cx="812800" cy="812800"/>
          </a:xfrm>
        </p:grpSpPr>
        <p:sp>
          <p:nvSpPr>
            <p:cNvPr id="192" name="Google Shape;19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4" name="Google Shape;194;p9"/>
          <p:cNvGrpSpPr/>
          <p:nvPr/>
        </p:nvGrpSpPr>
        <p:grpSpPr>
          <a:xfrm>
            <a:off x="15972039" y="475210"/>
            <a:ext cx="1241303" cy="756432"/>
            <a:chOff x="0" y="-47625"/>
            <a:chExt cx="326928" cy="199225"/>
          </a:xfrm>
        </p:grpSpPr>
        <p:sp>
          <p:nvSpPr>
            <p:cNvPr id="195" name="Google Shape;195;p9"/>
            <p:cNvSpPr/>
            <p:nvPr/>
          </p:nvSpPr>
          <p:spPr>
            <a:xfrm>
              <a:off x="0" y="0"/>
              <a:ext cx="326928" cy="151600"/>
            </a:xfrm>
            <a:custGeom>
              <a:rect b="b" l="l" r="r" t="t"/>
              <a:pathLst>
                <a:path extrusionOk="0" h="151600" w="326928">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177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txBox="1"/>
            <p:nvPr/>
          </p:nvSpPr>
          <p:spPr>
            <a:xfrm>
              <a:off x="0" y="-47625"/>
              <a:ext cx="326928" cy="199225"/>
            </a:xfrm>
            <a:prstGeom prst="rect">
              <a:avLst/>
            </a:prstGeom>
            <a:noFill/>
            <a:ln>
              <a:noFill/>
            </a:ln>
          </p:spPr>
          <p:txBody>
            <a:bodyPr anchorCtr="0" anchor="ctr" bIns="50800" lIns="50800" spcFirstLastPara="1" rIns="50800" wrap="square" tIns="50800">
              <a:noAutofit/>
            </a:bodyPr>
            <a:lstStyle/>
            <a:p>
              <a:pPr indent="0" lvl="0" marL="0" marR="0" rtl="0" algn="ctr">
                <a:lnSpc>
                  <a:spcPct val="13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7" name="Google Shape;197;p9"/>
          <p:cNvSpPr/>
          <p:nvPr/>
        </p:nvSpPr>
        <p:spPr>
          <a:xfrm>
            <a:off x="16275918" y="793769"/>
            <a:ext cx="633545" cy="300142"/>
          </a:xfrm>
          <a:custGeom>
            <a:rect b="b" l="l" r="r" t="t"/>
            <a:pathLst>
              <a:path extrusionOk="0" h="300142" w="633545">
                <a:moveTo>
                  <a:pt x="0" y="0"/>
                </a:moveTo>
                <a:lnTo>
                  <a:pt x="633545" y="0"/>
                </a:lnTo>
                <a:lnTo>
                  <a:pt x="633545" y="300141"/>
                </a:lnTo>
                <a:lnTo>
                  <a:pt x="0" y="300141"/>
                </a:lnTo>
                <a:lnTo>
                  <a:pt x="0" y="0"/>
                </a:lnTo>
                <a:close/>
              </a:path>
            </a:pathLst>
          </a:custGeom>
          <a:blipFill rotWithShape="1">
            <a:blip r:embed="rId3">
              <a:alphaModFix/>
            </a:blip>
            <a:stretch>
              <a:fillRect b="0" l="0" r="0" t="0"/>
            </a:stretch>
          </a:blipFill>
          <a:ln>
            <a:noFill/>
          </a:ln>
        </p:spPr>
      </p:sp>
      <p:sp>
        <p:nvSpPr>
          <p:cNvPr id="198" name="Google Shape;198;p9"/>
          <p:cNvSpPr/>
          <p:nvPr/>
        </p:nvSpPr>
        <p:spPr>
          <a:xfrm>
            <a:off x="14316902" y="5333415"/>
            <a:ext cx="2896440" cy="2938784"/>
          </a:xfrm>
          <a:custGeom>
            <a:rect b="b" l="l" r="r" t="t"/>
            <a:pathLst>
              <a:path extrusionOk="0" h="2938784" w="2896440">
                <a:moveTo>
                  <a:pt x="0" y="0"/>
                </a:moveTo>
                <a:lnTo>
                  <a:pt x="2896440" y="0"/>
                </a:lnTo>
                <a:lnTo>
                  <a:pt x="2896440" y="2938783"/>
                </a:lnTo>
                <a:lnTo>
                  <a:pt x="0" y="2938783"/>
                </a:lnTo>
                <a:lnTo>
                  <a:pt x="0" y="0"/>
                </a:lnTo>
                <a:close/>
              </a:path>
            </a:pathLst>
          </a:custGeom>
          <a:blipFill rotWithShape="1">
            <a:blip r:embed="rId4">
              <a:alphaModFix/>
            </a:blip>
            <a:stretch>
              <a:fillRect b="-51458" l="-54427" r="-57873" t="-57790"/>
            </a:stretch>
          </a:blipFill>
          <a:ln>
            <a:noFill/>
          </a:ln>
        </p:spPr>
      </p:sp>
      <p:sp>
        <p:nvSpPr>
          <p:cNvPr id="199" name="Google Shape;199;p9"/>
          <p:cNvSpPr txBox="1"/>
          <p:nvPr/>
        </p:nvSpPr>
        <p:spPr>
          <a:xfrm>
            <a:off x="1689850" y="5285790"/>
            <a:ext cx="11445702" cy="919480"/>
          </a:xfrm>
          <a:prstGeom prst="rect">
            <a:avLst/>
          </a:prstGeom>
          <a:noFill/>
          <a:ln>
            <a:noFill/>
          </a:ln>
        </p:spPr>
        <p:txBody>
          <a:bodyPr anchorCtr="0" anchor="t" bIns="0" lIns="0" spcFirstLastPara="1" rIns="0" wrap="square" tIns="0">
            <a:spAutoFit/>
          </a:bodyPr>
          <a:lstStyle/>
          <a:p>
            <a:pPr indent="0" lvl="0" marL="0" marR="0" rtl="0" algn="l">
              <a:lnSpc>
                <a:spcPct val="155034"/>
              </a:lnSpc>
              <a:spcBef>
                <a:spcPts val="0"/>
              </a:spcBef>
              <a:spcAft>
                <a:spcPts val="0"/>
              </a:spcAft>
              <a:buNone/>
            </a:pPr>
            <a:r>
              <a:rPr b="1" i="0" lang="en-GB" sz="1599" u="none" cap="none" strike="noStrike">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ANPCDEFP. Neither the European Union nor the ANPCDEFP can be held responsible for them”.</a:t>
            </a:r>
            <a:endParaRPr/>
          </a:p>
        </p:txBody>
      </p:sp>
      <p:pic>
        <p:nvPicPr>
          <p:cNvPr id="200" name="Google Shape;200;p9"/>
          <p:cNvPicPr preferRelativeResize="0"/>
          <p:nvPr/>
        </p:nvPicPr>
        <p:blipFill rotWithShape="1">
          <a:blip r:embed="rId5">
            <a:alphaModFix/>
          </a:blip>
          <a:srcRect b="0" l="0" r="0" t="0"/>
          <a:stretch/>
        </p:blipFill>
        <p:spPr>
          <a:xfrm>
            <a:off x="914400" y="3051508"/>
            <a:ext cx="14249400" cy="12318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user</dc:creator>
</cp:coreProperties>
</file>